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83" r:id="rId17"/>
    <p:sldId id="284" r:id="rId18"/>
    <p:sldId id="285" r:id="rId19"/>
    <p:sldId id="288" r:id="rId20"/>
    <p:sldId id="286" r:id="rId21"/>
    <p:sldId id="287" r:id="rId22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9E2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604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27.11.2023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6049" y="620688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049" y="620688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!!!!!!2023  Вебинары для родителей всероссийские мои\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580" y="1769231"/>
            <a:ext cx="3203848" cy="415404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622" y="-15692"/>
            <a:ext cx="1949653" cy="164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5733"/>
            <a:ext cx="1403648" cy="28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669360"/>
            <a:ext cx="1872208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701824" y="1273837"/>
            <a:ext cx="4626260" cy="2202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41425" y="1452490"/>
            <a:ext cx="3557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Родительский авторитет- из чего он складывается?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80112" y="5918325"/>
            <a:ext cx="3419872" cy="86409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/>
              </a:rPr>
              <a:t>Гоголева Марина Юрьевна</a:t>
            </a:r>
            <a:br>
              <a:rPr lang="ru-RU" sz="1600" b="1" dirty="0">
                <a:solidFill>
                  <a:schemeClr val="tx1"/>
                </a:solidFill>
                <a:effectLst/>
              </a:rPr>
            </a:br>
            <a:r>
              <a:rPr lang="ru-RU" sz="16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</a:rPr>
              <a:t>учитель высшей квалификационной категории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1436" y="23537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общеобразовательное учреждение Ярославской области «Центр помощи детям»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695687" cy="1381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22255"/>
            <a:ext cx="1683338" cy="1560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A6AE68-B33A-7824-ADCC-9E12E1343C63}"/>
              </a:ext>
            </a:extLst>
          </p:cNvPr>
          <p:cNvSpPr txBox="1"/>
          <p:nvPr/>
        </p:nvSpPr>
        <p:spPr>
          <a:xfrm>
            <a:off x="395536" y="3476537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Что такое родительский авторитет?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 легко его потерять, почему долго восстанавливать?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 построить отношение с ребенком, в которых он будет вас уважать и слышать?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11C874-B672-262F-449E-35C2AA0C8D2B}"/>
              </a:ext>
            </a:extLst>
          </p:cNvPr>
          <p:cNvSpPr txBox="1"/>
          <p:nvPr/>
        </p:nvSpPr>
        <p:spPr>
          <a:xfrm>
            <a:off x="431398" y="1249003"/>
            <a:ext cx="8136904" cy="2479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 где заканчивается авторитет родителя и начинается свобода ребенка?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Какие решения ребенок может принимать самостоятельно и как родитель должен его этому обучать?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F1BB8FD-93D9-F36A-3878-C4CA07A5CD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221D13C-007F-F18E-C4F0-56B9FB0DC5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2173F633-C4BC-6EDF-F947-283B4FBB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8329"/>
            <a:ext cx="3491880" cy="23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2FC0F471-5499-1F68-236C-6953868CD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89163"/>
            <a:ext cx="3923928" cy="26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BA5E7-A99E-897B-C499-3A8ECDDE9BCE}"/>
              </a:ext>
            </a:extLst>
          </p:cNvPr>
          <p:cNvSpPr txBox="1"/>
          <p:nvPr/>
        </p:nvSpPr>
        <p:spPr>
          <a:xfrm>
            <a:off x="179512" y="980728"/>
            <a:ext cx="87849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Очень важно разобраться с таким вопросом: </a:t>
            </a:r>
          </a:p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«Чем отличается авторитет, который построен на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страхе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от авторитета, построенного на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доверии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– когда ребенок просто доверяет компетенции другого человека, в данном случае взрослого, родителя? </a:t>
            </a:r>
          </a:p>
          <a:p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402E930-BD11-2B67-C21B-E971A9B3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28050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68515461-06F6-2E1F-F942-10D3FF3B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4496"/>
            <a:ext cx="3707904" cy="25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548B7-48E7-F4D3-C8DA-87D069E3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471" y="980728"/>
            <a:ext cx="7636529" cy="936105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Что происходит в той семье, где родительского авторитета нет?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A8D39-C721-46FE-97AB-F972D8B598E3}"/>
              </a:ext>
            </a:extLst>
          </p:cNvPr>
          <p:cNvSpPr txBox="1"/>
          <p:nvPr/>
        </p:nvSpPr>
        <p:spPr>
          <a:xfrm>
            <a:off x="287524" y="2276872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«Невозможно ничего заставить делать. Кроме </a:t>
            </a:r>
            <a:r>
              <a:rPr lang="en-US" sz="2800" i="0" dirty="0">
                <a:solidFill>
                  <a:srgbClr val="333333"/>
                </a:solidFill>
                <a:effectLst/>
                <a:latin typeface="YS Text"/>
              </a:rPr>
              <a:t>YouTube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игр  ничего не интересует»… «Сыну 8 лет, а он ни во что меня не ставит»…. «Мы все делаем для него, а он растет бесчувственным и неблагодарным»… «Зачем ставит в угол. Я ставлю в угол, а он выскакивает. Не хочу показывать свою беспомощность»….  «Мы купили на 8-летие ребенку крутой айфон, а на новый год планшет, чтобы он был не хуже других»… «Ребенок заявляет: что значит мне нельзя? Я хочу, мне надо!!!» </a:t>
            </a:r>
          </a:p>
        </p:txBody>
      </p:sp>
    </p:spTree>
    <p:extLst>
      <p:ext uri="{BB962C8B-B14F-4D97-AF65-F5344CB8AC3E}">
        <p14:creationId xmlns:p14="http://schemas.microsoft.com/office/powerpoint/2010/main" val="40917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4F109E-3608-66EB-B0F0-0880B546ADD7}"/>
              </a:ext>
            </a:extLst>
          </p:cNvPr>
          <p:cNvSpPr txBox="1"/>
          <p:nvPr/>
        </p:nvSpPr>
        <p:spPr>
          <a:xfrm>
            <a:off x="323528" y="1353031"/>
            <a:ext cx="8496944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Отказ современных родителей от традиционных ценностей в воспитании. 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Много работающие  и часто отсутствующие родители превращаются в родителей-праздник, стремясь компенсировать свое временное отсутствие в жизни ребенка развлечениями, подарками. 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Разные требования, предъявляемые папой и мамой, родителями и бабушками-дедушками.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Личностные особенности родителей. (Например, неуверенность, тревожность, несформированность собственных личностных границ, личностная незрелость)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Воспитание детей в неполной семье.</a:t>
            </a:r>
          </a:p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2C3C121-46D2-8895-58BC-15F0CFB32296}"/>
              </a:ext>
            </a:extLst>
          </p:cNvPr>
          <p:cNvSpPr txBox="1">
            <a:spLocks/>
          </p:cNvSpPr>
          <p:nvPr/>
        </p:nvSpPr>
        <p:spPr>
          <a:xfrm>
            <a:off x="1403648" y="188639"/>
            <a:ext cx="7636529" cy="936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Что происходит в той семье, где родительского авторитета нет?</a:t>
            </a:r>
          </a:p>
        </p:txBody>
      </p:sp>
    </p:spTree>
    <p:extLst>
      <p:ext uri="{BB962C8B-B14F-4D97-AF65-F5344CB8AC3E}">
        <p14:creationId xmlns:p14="http://schemas.microsoft.com/office/powerpoint/2010/main" val="29341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38C3F-FAF7-2AF3-E712-CF8FD389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620688"/>
            <a:ext cx="7348497" cy="93610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Как определить, что есть проблемы с выстраиванием границ в отношениях?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B96C2-DCC1-59DF-5784-77E2ADD067CD}"/>
              </a:ext>
            </a:extLst>
          </p:cNvPr>
          <p:cNvSpPr txBox="1"/>
          <p:nvPr/>
        </p:nvSpPr>
        <p:spPr>
          <a:xfrm>
            <a:off x="251521" y="1916832"/>
            <a:ext cx="8712968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родитель и ребенок спят в одной постели;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ребенок заходит в спальню родителей без стука;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ребенок прерывает разговор взрослых без "извините, пожалуйста", не ожидая, когда взрослые заметят, что он ждет внимания, чтобы что-то спросить;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ребенок использует ненормативную лексику в присутствие родителя и активно игнорирует его замечания;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ребенок "разрешает" или "не разрешает" родителю ходить на свидания (если родители в разводе);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ребенок становится агрессивным или истеричным, если вы не выполняете его просьбы</a:t>
            </a:r>
          </a:p>
        </p:txBody>
      </p:sp>
    </p:spTree>
    <p:extLst>
      <p:ext uri="{BB962C8B-B14F-4D97-AF65-F5344CB8AC3E}">
        <p14:creationId xmlns:p14="http://schemas.microsoft.com/office/powerpoint/2010/main" val="17253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95DC4-4BE1-DAF9-25A7-838CE500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620688"/>
            <a:ext cx="6484401" cy="93610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Родительский авторитет для подростка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8C01C8A-187F-A686-B0FB-955B1458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3634"/>
            <a:ext cx="4464271" cy="25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B6B77E-2227-8BFC-55D3-63566D9D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65192"/>
            <a:ext cx="4205287" cy="29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792AF-4D41-1F76-E8C7-E5D4C028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20688"/>
            <a:ext cx="7708537" cy="93610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Какие требования к детям работают по повышению авторитета родителей?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BBA87-0A39-AC81-5A19-259DF755854E}"/>
              </a:ext>
            </a:extLst>
          </p:cNvPr>
          <p:cNvSpPr txBox="1"/>
          <p:nvPr/>
        </p:nvSpPr>
        <p:spPr>
          <a:xfrm>
            <a:off x="285684" y="1772816"/>
            <a:ext cx="8572632" cy="304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Дети должны знать, что такое формат общения со старшими, и этот формат соблюдать. 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Детей нужно приучить выполнять распоряжения родителей. 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Детей нужно научить сотрудничать, а не воевать с родителями. 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3DB864C4-631B-CECF-6ACE-3510F66C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318391"/>
            <a:ext cx="2771031" cy="19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C1F21CCB-331C-EEB3-6C47-1D96BBF1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7" y="4816021"/>
            <a:ext cx="2517161" cy="16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0C62CEB-9104-CB2B-AB35-5C7885B9C7E9}"/>
              </a:ext>
            </a:extLst>
          </p:cNvPr>
          <p:cNvSpPr txBox="1">
            <a:spLocks/>
          </p:cNvSpPr>
          <p:nvPr/>
        </p:nvSpPr>
        <p:spPr>
          <a:xfrm>
            <a:off x="1979712" y="476672"/>
            <a:ext cx="7708537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Метод «Восемь шагов»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37C8A-9B4E-18B7-F853-6BAFB32DC8C8}"/>
              </a:ext>
            </a:extLst>
          </p:cNvPr>
          <p:cNvSpPr txBox="1"/>
          <p:nvPr/>
        </p:nvSpPr>
        <p:spPr>
          <a:xfrm>
            <a:off x="539552" y="1052736"/>
            <a:ext cx="3600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Шаг 1: Пристройка.</a:t>
            </a:r>
          </a:p>
          <a:p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Шаг 2: Приручение: приучить приходить, когда зовут.</a:t>
            </a:r>
          </a:p>
          <a:p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Шаг 3. Учимся договариваться.</a:t>
            </a:r>
          </a:p>
          <a:p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Шаг 4: Нет капризам.</a:t>
            </a:r>
          </a:p>
          <a:p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Шаг 5: Требования.</a:t>
            </a:r>
          </a:p>
          <a:p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Шаг 6: Обязанности.</a:t>
            </a:r>
          </a:p>
          <a:p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Шаг 7: Самостоятельность.</a:t>
            </a:r>
          </a:p>
          <a:p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Шаг 8: Ответственность.</a:t>
            </a:r>
          </a:p>
          <a:p>
            <a:endParaRPr lang="ru-RU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79BEE11F-A069-F576-8E4E-A02A5A854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32" y="1292113"/>
            <a:ext cx="3186311" cy="21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6E8E6836-2BA5-9DC5-9837-040B47D3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5720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9FB3E-4883-085D-A5DA-1BE257F4E514}"/>
              </a:ext>
            </a:extLst>
          </p:cNvPr>
          <p:cNvSpPr txBox="1">
            <a:spLocks/>
          </p:cNvSpPr>
          <p:nvPr/>
        </p:nvSpPr>
        <p:spPr>
          <a:xfrm>
            <a:off x="1417073" y="548680"/>
            <a:ext cx="7708537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Несколько способов, чтобы восстановить свой авторитет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8AD0C-A300-A087-B5D9-7DB271576F01}"/>
              </a:ext>
            </a:extLst>
          </p:cNvPr>
          <p:cNvSpPr txBox="1"/>
          <p:nvPr/>
        </p:nvSpPr>
        <p:spPr>
          <a:xfrm>
            <a:off x="611560" y="1514061"/>
            <a:ext cx="7920880" cy="549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Родители поддерживают авторитет друг друга.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Родители подают пример детям, уважительно относясь к своим старшим родственникам и пожилым людям.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Не обсуждают с ребенком свои финансовые трудности, просто говорят ему, что это не является подходящей темой для разговора.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Не ищут у ребенка утешение или комфорт после неудачного дня. Если чувствуют себя одинокими, стараются обратиться за помощью к кому-то вне дома - другу, коллеге, родителям. Не вовлекают ребенка в свои эмоциональные проблемы. Это тяжелая ноша для него.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Совершенно нормально сказать ребенку, что вы иногда допускаете ошибки в воспитании, но теперь будут действовать новые правила и ограничения. Будьте готовы к эмоциональному сопротивлению с его стороны.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5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8080-DB20-A40B-D172-6CE22FF708C1}"/>
              </a:ext>
            </a:extLst>
          </p:cNvPr>
          <p:cNvSpPr txBox="1">
            <a:spLocks/>
          </p:cNvSpPr>
          <p:nvPr/>
        </p:nvSpPr>
        <p:spPr>
          <a:xfrm>
            <a:off x="899591" y="836712"/>
            <a:ext cx="7708537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1200"/>
              </a:spcAft>
            </a:pPr>
            <a:r>
              <a:rPr lang="ru-RU" sz="3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Как правильно формулировать свои просьбы-инструкции? Есть несколько подсказок.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9758B-9EF4-44D4-2A3A-5F64844CDF37}"/>
              </a:ext>
            </a:extLst>
          </p:cNvPr>
          <p:cNvSpPr txBox="1"/>
          <p:nvPr/>
        </p:nvSpPr>
        <p:spPr>
          <a:xfrm>
            <a:off x="539551" y="2204864"/>
            <a:ext cx="80685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Ваши просьбы должны звучать весомо.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Поставьте правильную интонацию.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Удостоверьтесь, что ребенок с вашей просьбой согласен.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Вовремя.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Обязательность контроля.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Ваши слова должны что-то стоить.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У вас должны быть рычаги влияния. </a:t>
            </a:r>
          </a:p>
        </p:txBody>
      </p:sp>
    </p:spTree>
    <p:extLst>
      <p:ext uri="{BB962C8B-B14F-4D97-AF65-F5344CB8AC3E}">
        <p14:creationId xmlns:p14="http://schemas.microsoft.com/office/powerpoint/2010/main" val="13536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FA61C4-1E6A-09F6-7706-B0C76E131153}"/>
              </a:ext>
            </a:extLst>
          </p:cNvPr>
          <p:cNvSpPr txBox="1"/>
          <p:nvPr/>
        </p:nvSpPr>
        <p:spPr>
          <a:xfrm>
            <a:off x="323528" y="1052736"/>
            <a:ext cx="84249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5343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Родители как будто забывают, в какое они живут время. Каждый должен понимать, что в семье он не полный бесконтрольный хозяин, а только старший ответственный член коллектива.</a:t>
            </a:r>
            <a:br>
              <a:rPr lang="ru-RU" sz="2800" dirty="0">
                <a:solidFill>
                  <a:srgbClr val="35343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lang="ru-RU" sz="2800" dirty="0">
              <a:solidFill>
                <a:srgbClr val="353434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endParaRPr lang="ru-RU" sz="2800" i="1" dirty="0">
              <a:solidFill>
                <a:srgbClr val="353434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endParaRPr lang="ru-RU" sz="2800" i="1" dirty="0">
              <a:solidFill>
                <a:srgbClr val="353434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rgbClr val="35343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Антон С</a:t>
            </a:r>
            <a:r>
              <a:rPr lang="ru-RU" sz="2800" i="1" dirty="0">
                <a:solidFill>
                  <a:srgbClr val="353434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еменович</a:t>
            </a:r>
          </a:p>
          <a:p>
            <a:r>
              <a:rPr lang="ru-RU" sz="2800" i="1" dirty="0">
                <a:solidFill>
                  <a:srgbClr val="35343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Макаренко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BA36B0-636D-F404-EE65-2E217E71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096"/>
            <a:ext cx="2852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EC2B0-68F8-FEA1-CC80-1EDEBC4FCF14}"/>
              </a:ext>
            </a:extLst>
          </p:cNvPr>
          <p:cNvSpPr txBox="1"/>
          <p:nvPr/>
        </p:nvSpPr>
        <p:spPr>
          <a:xfrm>
            <a:off x="827584" y="908720"/>
            <a:ext cx="7848872" cy="344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И снова: начать с себя!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Авторитетный родитель </a:t>
            </a:r>
            <a:r>
              <a:rPr lang="ru-RU" sz="24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– это взрослый, который умеет требовать. Но требовать не только с ребенка, но и с себя.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KazimirText-Regular"/>
                <a:cs typeface="Times New Roman" panose="02020603050405020304" pitchFamily="18" charset="0"/>
              </a:rPr>
              <a:t>Для ребенка родители – самые сильные, смелые, знающие, мудрые люди. Его нравственный идеал. Да что там! Они просто идеал. Поэтому придется как минимум соответствовать этому. То есть воспитывать себя, а дети подтянутся. 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D8CA277F-6FC4-A495-DF9B-D2A75AEB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77789"/>
            <a:ext cx="2699792" cy="18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4FAEA6D9-DB3A-90F9-CB07-8582714C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58276"/>
            <a:ext cx="2376264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A37A0464-07F1-6E2E-2B52-EAE2D0F3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04" y="4663560"/>
            <a:ext cx="2699792" cy="17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8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6FE0271-A03B-22C0-3A06-DD09CF0A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10339"/>
            <a:ext cx="4158208" cy="28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62882D-0AF3-06E9-2917-54F40AECBB32}"/>
              </a:ext>
            </a:extLst>
          </p:cNvPr>
          <p:cNvSpPr txBox="1"/>
          <p:nvPr/>
        </p:nvSpPr>
        <p:spPr>
          <a:xfrm>
            <a:off x="940904" y="2276872"/>
            <a:ext cx="6655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472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E9294-0316-6F85-E9A9-56B583A8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424936" cy="9361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хорошо знаете своих детей? Какие они?</a:t>
            </a:r>
            <a:endParaRPr lang="ru-RU" sz="3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4B9FBA-7320-B2CF-3ABF-2FBC92B9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2" y="2497858"/>
            <a:ext cx="3179238" cy="18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CFF81E1-C7A2-C3CC-355F-3DF4F501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85" y="4824980"/>
            <a:ext cx="2804459" cy="18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99E2394-0CBD-A96C-F7D8-1E149506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41" y="2348880"/>
            <a:ext cx="3179237" cy="178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FED276-9EF8-C2DD-F46F-E79CD3A41690}"/>
              </a:ext>
            </a:extLst>
          </p:cNvPr>
          <p:cNvSpPr txBox="1"/>
          <p:nvPr/>
        </p:nvSpPr>
        <p:spPr>
          <a:xfrm>
            <a:off x="323528" y="1484784"/>
            <a:ext cx="8496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just"/>
            <a:r>
              <a:rPr lang="ru-RU" sz="2800" dirty="0">
                <a:solidFill>
                  <a:srgbClr val="353434"/>
                </a:solidFill>
                <a:latin typeface="Verdana" panose="020B0604030504040204" pitchFamily="34" charset="0"/>
              </a:rPr>
              <a:t>Давайте попробуем с вами ответить на вопрос.</a:t>
            </a:r>
          </a:p>
          <a:p>
            <a:pPr indent="270510" algn="just"/>
            <a:r>
              <a:rPr lang="ru-RU" sz="2800" b="1" dirty="0">
                <a:solidFill>
                  <a:srgbClr val="353434"/>
                </a:solidFill>
                <a:latin typeface="Verdana" panose="020B0604030504040204" pitchFamily="34" charset="0"/>
              </a:rPr>
              <a:t>Семья – это….?</a:t>
            </a:r>
          </a:p>
          <a:p>
            <a:endParaRPr lang="ru-RU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13D047FF-EA2F-681B-D8C2-6C8FCF7C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60170"/>
            <a:ext cx="5544616" cy="27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5EB76-339A-F1ED-C9E0-589BF9309657}"/>
              </a:ext>
            </a:extLst>
          </p:cNvPr>
          <p:cNvSpPr txBox="1"/>
          <p:nvPr/>
        </p:nvSpPr>
        <p:spPr>
          <a:xfrm>
            <a:off x="467544" y="162880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особого рода коллектив, играющий в воспитании основную, долговременную и важнейшую роль</a:t>
            </a:r>
            <a:endParaRPr lang="ru-RU" sz="28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98EADB6-3EB7-0D8A-87A4-822FD2E5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4" y="3439075"/>
            <a:ext cx="3851920" cy="25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A7DB655-8717-F005-4CD8-389C35EB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89" y="3143950"/>
            <a:ext cx="4284898" cy="238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6110E-71B6-E6EF-575E-F53312D3FD16}"/>
              </a:ext>
            </a:extLst>
          </p:cNvPr>
          <p:cNvSpPr txBox="1"/>
          <p:nvPr/>
        </p:nvSpPr>
        <p:spPr>
          <a:xfrm>
            <a:off x="827584" y="1628800"/>
            <a:ext cx="7992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«Быть родителем - это...».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0E06862-882C-554A-2C9F-7D4F6DAC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60514"/>
            <a:ext cx="5724128" cy="38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97C64E-85BE-11A5-E1F0-C66790953DC9}"/>
              </a:ext>
            </a:extLst>
          </p:cNvPr>
          <p:cNvSpPr txBox="1"/>
          <p:nvPr/>
        </p:nvSpPr>
        <p:spPr>
          <a:xfrm>
            <a:off x="467544" y="1336119"/>
            <a:ext cx="85689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«Чего же я хочу от собственного ребенка? Каким я хочу его видеть? Какими инструментами я готов помогать ему вырасти таким, каким я хочу его видеть?»</a:t>
            </a:r>
          </a:p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A97FFE8-E4B8-DAAA-7DAE-E4AD2E25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206"/>
            <a:ext cx="4572000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AA80564-9603-08BC-4F3F-F464F766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1243"/>
            <a:ext cx="2610808" cy="17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44A64761-9311-5DC9-8C7B-8277533A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16" y="4581128"/>
            <a:ext cx="3635896" cy="20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B0E2E68-80CD-71C2-CD79-4965817C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3" y="3924956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DF876-504A-A6F6-2255-30CB82C1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Что же такое «авторитет»?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85D21-75B4-4E72-8E6A-777F8C845C3C}"/>
              </a:ext>
            </a:extLst>
          </p:cNvPr>
          <p:cNvSpPr txBox="1"/>
          <p:nvPr/>
        </p:nvSpPr>
        <p:spPr>
          <a:xfrm>
            <a:off x="189450" y="2852936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Если говорить о ребенке, то для него авторитет – восприятие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самой роли родителя, полное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доверие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родителю, принятие родительской позиции. </a:t>
            </a:r>
          </a:p>
          <a:p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Что же касается нас родителей, то авторитет– это понимание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ответственности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ту жизнь, которую он сопровождает, за то, что мы делаем  со своим ребенком. </a:t>
            </a:r>
          </a:p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7DA0D5B-2565-EE25-7AD7-D2E5229F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7" y="1072784"/>
            <a:ext cx="2886251" cy="192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B90FE1D-277F-7EFA-4E95-63A43E02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92597"/>
            <a:ext cx="4885556" cy="32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48486-E141-E928-B47F-8D2E8E69165A}"/>
              </a:ext>
            </a:extLst>
          </p:cNvPr>
          <p:cNvSpPr txBox="1"/>
          <p:nvPr/>
        </p:nvSpPr>
        <p:spPr>
          <a:xfrm>
            <a:off x="467544" y="1412776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Давайте посмотрим на семью с несколько другой точки зрения, – с точки зрения лесенки, на которой мы расставим всех членов семьи: каждого на свою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ступенечку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E7B6E3F-1564-6C9E-DEB5-44EA7AE6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2" y="3697776"/>
            <a:ext cx="3635896" cy="24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7796ba613de5bdf78926fe280a7e14bf060c9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955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KazimirText-Regular</vt:lpstr>
      <vt:lpstr>Times New Roman</vt:lpstr>
      <vt:lpstr>Verdana</vt:lpstr>
      <vt:lpstr>YS Text</vt:lpstr>
      <vt:lpstr>Тема Office</vt:lpstr>
      <vt:lpstr>Гоголева Марина Юрьевна  учитель высшей квалификационной категории</vt:lpstr>
      <vt:lpstr>Презентация PowerPoint</vt:lpstr>
      <vt:lpstr>Как вы хорошо знаете своих детей? Какие они?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же такое «авторитет»?</vt:lpstr>
      <vt:lpstr>Презентация PowerPoint</vt:lpstr>
      <vt:lpstr>Презентация PowerPoint</vt:lpstr>
      <vt:lpstr>Презентация PowerPoint</vt:lpstr>
      <vt:lpstr>Что происходит в той семье, где родительского авторитета нет?</vt:lpstr>
      <vt:lpstr>Презентация PowerPoint</vt:lpstr>
      <vt:lpstr>Как определить, что есть проблемы с выстраиванием границ в отношениях? </vt:lpstr>
      <vt:lpstr>Родительский авторитет для подростка</vt:lpstr>
      <vt:lpstr>Какие требования к детям работают по повышению авторитета родителей?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Романтика и легкомысленность</dc:title>
  <dc:creator>obstinate</dc:creator>
  <dc:description>Шаблон презентации с сайта https://presentation-creation.ru/</dc:description>
  <cp:lastModifiedBy>User-100n</cp:lastModifiedBy>
  <cp:revision>654</cp:revision>
  <dcterms:created xsi:type="dcterms:W3CDTF">2018-02-25T09:09:03Z</dcterms:created>
  <dcterms:modified xsi:type="dcterms:W3CDTF">2023-11-27T20:51:57Z</dcterms:modified>
</cp:coreProperties>
</file>