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7" r:id="rId4"/>
    <p:sldId id="281" r:id="rId5"/>
    <p:sldId id="283" r:id="rId6"/>
    <p:sldId id="279" r:id="rId7"/>
    <p:sldId id="286" r:id="rId8"/>
    <p:sldId id="278" r:id="rId9"/>
    <p:sldId id="280" r:id="rId10"/>
    <p:sldId id="282" r:id="rId11"/>
    <p:sldId id="284" r:id="rId12"/>
    <p:sldId id="285" r:id="rId13"/>
    <p:sldId id="287" r:id="rId14"/>
    <p:sldId id="271" r:id="rId15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8034"/>
    <a:srgbClr val="996633"/>
    <a:srgbClr val="8EB149"/>
    <a:srgbClr val="385D8A"/>
    <a:srgbClr val="4F81BD"/>
    <a:srgbClr val="663300"/>
    <a:srgbClr val="336600"/>
    <a:srgbClr val="7C9B3F"/>
    <a:srgbClr val="000000"/>
    <a:srgbClr val="C3D6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02" y="-16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568" y="692475"/>
            <a:ext cx="7164000" cy="1225021"/>
          </a:xfrm>
        </p:spPr>
        <p:txBody>
          <a:bodyPr>
            <a:normAutofit/>
          </a:bodyPr>
          <a:lstStyle>
            <a:lvl1pPr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75344" y="1951076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rgbClr val="33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7DD8A-276D-459C-9691-6E180A4D9BC2}" type="datetimeFigureOut">
              <a:rPr lang="ru-RU" smtClean="0"/>
              <a:t>14.04.2025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E18A-1CF6-4143-AA6F-A7CE102601E6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5179" y="2496027"/>
            <a:ext cx="2594397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75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7DD8A-276D-459C-9691-6E180A4D9BC2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E18A-1CF6-4143-AA6F-A7CE102601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522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7DD8A-276D-459C-9691-6E180A4D9BC2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E18A-1CF6-4143-AA6F-A7CE102601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09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7DD8A-276D-459C-9691-6E180A4D9BC2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E18A-1CF6-4143-AA6F-A7CE102601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124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7DD8A-276D-459C-9691-6E180A4D9BC2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E18A-1CF6-4143-AA6F-A7CE102601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34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7DD8A-276D-459C-9691-6E180A4D9BC2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E18A-1CF6-4143-AA6F-A7CE102601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7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7DD8A-276D-459C-9691-6E180A4D9BC2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E18A-1CF6-4143-AA6F-A7CE102601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101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7DD8A-276D-459C-9691-6E180A4D9BC2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E18A-1CF6-4143-AA6F-A7CE102601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806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7DD8A-276D-459C-9691-6E180A4D9BC2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E18A-1CF6-4143-AA6F-A7CE102601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22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7DD8A-276D-459C-9691-6E180A4D9BC2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E18A-1CF6-4143-AA6F-A7CE102601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93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7DD8A-276D-459C-9691-6E180A4D9BC2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E18A-1CF6-4143-AA6F-A7CE102601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07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alphaModFix amt="3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277213"/>
            <a:ext cx="5760641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251520" y="5296959"/>
            <a:ext cx="2339280" cy="4101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7DD8A-276D-459C-9691-6E180A4D9BC2}" type="datetimeFigureOut">
              <a:rPr lang="ru-RU" smtClean="0"/>
              <a:t>14.04.2025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5E18A-1CF6-4143-AA6F-A7CE102601E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6283" y="5473883"/>
            <a:ext cx="13337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Arial"/>
                <a:ea typeface="Calibri"/>
                <a:cs typeface="+mn-cs"/>
              </a:rPr>
              <a:t>© </a:t>
            </a:r>
            <a:r>
              <a:rPr kumimoji="0" lang="ru-RU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Фуфлыгина Н.Н</a:t>
            </a:r>
            <a:r>
              <a:rPr kumimoji="0" lang="ru-RU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8" name="Рамка 7"/>
          <p:cNvSpPr/>
          <p:nvPr userDrawn="1"/>
        </p:nvSpPr>
        <p:spPr>
          <a:xfrm>
            <a:off x="0" y="0"/>
            <a:ext cx="9144000" cy="5715000"/>
          </a:xfrm>
          <a:prstGeom prst="frame">
            <a:avLst>
              <a:gd name="adj1" fmla="val 1553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4744" y="2487962"/>
            <a:ext cx="2594402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825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 cap="none" spc="0">
          <a:ln w="12700">
            <a:solidFill>
              <a:schemeClr val="accent3">
                <a:lumMod val="50000"/>
              </a:schemeClr>
            </a:solidFill>
            <a:prstDash val="solid"/>
          </a:ln>
          <a:solidFill>
            <a:srgbClr val="663300"/>
          </a:solidFill>
          <a:effectLst>
            <a:outerShdw blurRad="41275" dist="20320" dir="18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slide" Target="slide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slide" Target="slide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slide" Target="slide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slide" Target="slide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slide" Target="slide5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slide" Target="sl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slide" Target="slid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3568" y="1057300"/>
            <a:ext cx="8064896" cy="1580277"/>
          </a:xfrm>
        </p:spPr>
        <p:txBody>
          <a:bodyPr>
            <a:noAutofit/>
          </a:bodyPr>
          <a:lstStyle/>
          <a:p>
            <a:r>
              <a:rPr lang="ru-RU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7803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Правда или вымысел?</a:t>
            </a:r>
            <a:endParaRPr lang="ru-RU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678034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979712" y="2576740"/>
            <a:ext cx="4752528" cy="104400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663300"/>
                </a:solidFill>
                <a:effectLst/>
              </a:rPr>
              <a:t>Верю-не верю</a:t>
            </a:r>
            <a:endParaRPr lang="ru-RU" sz="4400" b="1" dirty="0">
              <a:solidFill>
                <a:srgbClr val="663300"/>
              </a:solidFill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01826" y="4262663"/>
            <a:ext cx="46744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ГОУ ЯО «Центр помощи детям» 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г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. Ярославль</a:t>
            </a:r>
          </a:p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Орлята России</a:t>
            </a:r>
          </a:p>
          <a:p>
            <a:endParaRPr lang="ru-RU" dirty="0"/>
          </a:p>
        </p:txBody>
      </p:sp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2376264" cy="107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914" y="188640"/>
            <a:ext cx="1226031" cy="113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02535"/>
            <a:ext cx="1228572" cy="5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19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72000" y="85100"/>
            <a:ext cx="7533498" cy="1044000"/>
          </a:xfrm>
          <a:prstGeom prst="roundRect">
            <a:avLst/>
          </a:prstGeom>
          <a:noFill/>
          <a:ln w="19050">
            <a:noFill/>
          </a:ln>
        </p:spPr>
        <p:txBody>
          <a:bodyPr>
            <a:noAutofit/>
          </a:bodyPr>
          <a:lstStyle/>
          <a:p>
            <a:r>
              <a:rPr lang="ru-RU" sz="32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7803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 этом 2025 году Ярославцы готовятся к юбилею. Городу исполняется 800 лет!</a:t>
            </a:r>
            <a:endParaRPr lang="ru-RU" sz="32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678034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7-конечная звезда 4"/>
          <p:cNvSpPr/>
          <p:nvPr/>
        </p:nvSpPr>
        <p:spPr>
          <a:xfrm>
            <a:off x="1403648" y="4201250"/>
            <a:ext cx="1980000" cy="1332000"/>
          </a:xfrm>
          <a:prstGeom prst="star7">
            <a:avLst/>
          </a:prstGeom>
          <a:solidFill>
            <a:srgbClr val="8EB149">
              <a:alpha val="92157"/>
            </a:srgbClr>
          </a:solidFill>
          <a:ln w="1905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</a:t>
            </a:r>
            <a:endParaRPr lang="ru-RU" sz="3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8257544" y="5377141"/>
            <a:ext cx="495908" cy="240027"/>
          </a:xfrm>
          <a:prstGeom prst="rightArrow">
            <a:avLst/>
          </a:prstGeom>
          <a:solidFill>
            <a:srgbClr val="8EB149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7-конечная звезда 13"/>
          <p:cNvSpPr/>
          <p:nvPr/>
        </p:nvSpPr>
        <p:spPr>
          <a:xfrm>
            <a:off x="4091826" y="4201250"/>
            <a:ext cx="1980000" cy="1332000"/>
          </a:xfrm>
          <a:prstGeom prst="star7">
            <a:avLst/>
          </a:prstGeom>
          <a:solidFill>
            <a:srgbClr val="8EB149">
              <a:alpha val="92157"/>
            </a:srgbClr>
          </a:solidFill>
          <a:ln w="1905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НЕТ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6875888" y="1320900"/>
            <a:ext cx="1980000" cy="1332000"/>
            <a:chOff x="7020272" y="1489348"/>
            <a:chExt cx="1980000" cy="1332000"/>
          </a:xfrm>
        </p:grpSpPr>
        <p:sp>
          <p:nvSpPr>
            <p:cNvPr id="6" name="триггер Скругленный прямоугольник 5"/>
            <p:cNvSpPr/>
            <p:nvPr/>
          </p:nvSpPr>
          <p:spPr>
            <a:xfrm>
              <a:off x="7020272" y="1489348"/>
              <a:ext cx="1980000" cy="1332000"/>
            </a:xfrm>
            <a:prstGeom prst="star7">
              <a:avLst/>
            </a:prstGeom>
            <a:solidFill>
              <a:srgbClr val="C3D69B">
                <a:alpha val="0"/>
              </a:srgbClr>
            </a:solidFill>
            <a:ln w="1905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663300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7233280" y="1866580"/>
              <a:ext cx="15722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 smtClean="0">
                  <a:solidFill>
                    <a:srgbClr val="6633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СПРАВКА</a:t>
              </a:r>
              <a:endParaRPr lang="ru-RU" sz="28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9" name="Прямоугольник 8">
            <a:hlinkClick r:id="rId4" action="ppaction://hlinksldjump"/>
          </p:cNvPr>
          <p:cNvSpPr/>
          <p:nvPr/>
        </p:nvSpPr>
        <p:spPr>
          <a:xfrm>
            <a:off x="6875888" y="1176884"/>
            <a:ext cx="2123728" cy="1584176"/>
          </a:xfrm>
          <a:prstGeom prst="rect">
            <a:avLst/>
          </a:prstGeom>
          <a:solidFill>
            <a:srgbClr val="4F81BD">
              <a:alpha val="0"/>
            </a:srgbClr>
          </a:solidFill>
          <a:ln>
            <a:solidFill>
              <a:srgbClr val="385D8A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205229"/>
            <a:ext cx="4385082" cy="2895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02535"/>
            <a:ext cx="1228572" cy="5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335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72000" y="85100"/>
            <a:ext cx="7781452" cy="1044000"/>
          </a:xfrm>
          <a:prstGeom prst="roundRect">
            <a:avLst/>
          </a:prstGeom>
          <a:noFill/>
          <a:ln w="19050">
            <a:noFill/>
          </a:ln>
        </p:spPr>
        <p:txBody>
          <a:bodyPr>
            <a:noAutofit/>
          </a:bodyPr>
          <a:lstStyle/>
          <a:p>
            <a:r>
              <a:rPr lang="ru-RU" sz="32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7803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Ярославль – столица «Золотого кольца»</a:t>
            </a:r>
            <a:endParaRPr lang="ru-RU" sz="32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678034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7-конечная звезда 4"/>
          <p:cNvSpPr/>
          <p:nvPr/>
        </p:nvSpPr>
        <p:spPr>
          <a:xfrm>
            <a:off x="1403648" y="4201250"/>
            <a:ext cx="1980000" cy="1332000"/>
          </a:xfrm>
          <a:prstGeom prst="star7">
            <a:avLst/>
          </a:prstGeom>
          <a:solidFill>
            <a:srgbClr val="8EB149">
              <a:alpha val="92157"/>
            </a:srgbClr>
          </a:solidFill>
          <a:ln w="1905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</a:t>
            </a:r>
            <a:endParaRPr lang="ru-RU" sz="3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8257544" y="5377141"/>
            <a:ext cx="495908" cy="240027"/>
          </a:xfrm>
          <a:prstGeom prst="rightArrow">
            <a:avLst/>
          </a:prstGeom>
          <a:solidFill>
            <a:srgbClr val="8EB149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7-конечная звезда 13"/>
          <p:cNvSpPr/>
          <p:nvPr/>
        </p:nvSpPr>
        <p:spPr>
          <a:xfrm>
            <a:off x="4091826" y="4201250"/>
            <a:ext cx="1980000" cy="1332000"/>
          </a:xfrm>
          <a:prstGeom prst="star7">
            <a:avLst/>
          </a:prstGeom>
          <a:solidFill>
            <a:srgbClr val="8EB149">
              <a:alpha val="92157"/>
            </a:srgbClr>
          </a:solidFill>
          <a:ln w="1905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НЕТ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6875888" y="1320900"/>
            <a:ext cx="1980000" cy="1332000"/>
            <a:chOff x="7020272" y="1489348"/>
            <a:chExt cx="1980000" cy="1332000"/>
          </a:xfrm>
        </p:grpSpPr>
        <p:sp>
          <p:nvSpPr>
            <p:cNvPr id="6" name="триггер Скругленный прямоугольник 5"/>
            <p:cNvSpPr/>
            <p:nvPr/>
          </p:nvSpPr>
          <p:spPr>
            <a:xfrm>
              <a:off x="7020272" y="1489348"/>
              <a:ext cx="1980000" cy="1332000"/>
            </a:xfrm>
            <a:prstGeom prst="star7">
              <a:avLst/>
            </a:prstGeom>
            <a:solidFill>
              <a:srgbClr val="C3D69B">
                <a:alpha val="0"/>
              </a:srgbClr>
            </a:solidFill>
            <a:ln w="1905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663300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7233280" y="1866580"/>
              <a:ext cx="15722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 smtClean="0">
                  <a:solidFill>
                    <a:srgbClr val="6633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СПРАВКА</a:t>
              </a:r>
              <a:endParaRPr lang="ru-RU" sz="28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9" name="Прямоугольник 8">
            <a:hlinkClick r:id="rId4" action="ppaction://hlinksldjump"/>
          </p:cNvPr>
          <p:cNvSpPr/>
          <p:nvPr/>
        </p:nvSpPr>
        <p:spPr>
          <a:xfrm>
            <a:off x="6875888" y="1176884"/>
            <a:ext cx="2123728" cy="1584176"/>
          </a:xfrm>
          <a:prstGeom prst="rect">
            <a:avLst/>
          </a:prstGeom>
          <a:solidFill>
            <a:srgbClr val="4F81BD">
              <a:alpha val="0"/>
            </a:srgbClr>
          </a:solidFill>
          <a:ln>
            <a:solidFill>
              <a:srgbClr val="385D8A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/>
          <p:nvPr/>
        </p:nvPicPr>
        <p:blipFill>
          <a:blip r:embed="rId5"/>
          <a:stretch>
            <a:fillRect/>
          </a:stretch>
        </p:blipFill>
        <p:spPr>
          <a:xfrm>
            <a:off x="1763688" y="913284"/>
            <a:ext cx="4032448" cy="321595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02535"/>
            <a:ext cx="1228572" cy="5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99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72000" y="85100"/>
            <a:ext cx="7200000" cy="1044000"/>
          </a:xfrm>
          <a:prstGeom prst="roundRect">
            <a:avLst/>
          </a:prstGeom>
          <a:noFill/>
          <a:ln w="19050">
            <a:noFill/>
          </a:ln>
        </p:spPr>
        <p:txBody>
          <a:bodyPr>
            <a:noAutofit/>
          </a:bodyPr>
          <a:lstStyle/>
          <a:p>
            <a:r>
              <a:rPr lang="ru-RU" sz="32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7803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Фёдор Волков открыл в Ярославле первый русский зоопарк.</a:t>
            </a:r>
            <a:endParaRPr lang="ru-RU" sz="32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678034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7-конечная звезда 4"/>
          <p:cNvSpPr/>
          <p:nvPr/>
        </p:nvSpPr>
        <p:spPr>
          <a:xfrm>
            <a:off x="1403648" y="4201250"/>
            <a:ext cx="1980000" cy="1332000"/>
          </a:xfrm>
          <a:prstGeom prst="star7">
            <a:avLst/>
          </a:prstGeom>
          <a:solidFill>
            <a:srgbClr val="8EB149">
              <a:alpha val="92157"/>
            </a:srgbClr>
          </a:solidFill>
          <a:ln w="1905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</a:t>
            </a:r>
            <a:endParaRPr lang="ru-RU" sz="3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8257544" y="5377141"/>
            <a:ext cx="495908" cy="240027"/>
          </a:xfrm>
          <a:prstGeom prst="rightArrow">
            <a:avLst/>
          </a:prstGeom>
          <a:solidFill>
            <a:srgbClr val="8EB149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7-конечная звезда 13"/>
          <p:cNvSpPr/>
          <p:nvPr/>
        </p:nvSpPr>
        <p:spPr>
          <a:xfrm>
            <a:off x="4091826" y="4201250"/>
            <a:ext cx="1980000" cy="1332000"/>
          </a:xfrm>
          <a:prstGeom prst="star7">
            <a:avLst/>
          </a:prstGeom>
          <a:solidFill>
            <a:srgbClr val="8EB149">
              <a:alpha val="92157"/>
            </a:srgbClr>
          </a:solidFill>
          <a:ln w="1905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НЕТ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6875888" y="1320900"/>
            <a:ext cx="1980000" cy="1332000"/>
            <a:chOff x="7020272" y="1489348"/>
            <a:chExt cx="1980000" cy="1332000"/>
          </a:xfrm>
        </p:grpSpPr>
        <p:sp>
          <p:nvSpPr>
            <p:cNvPr id="6" name="триггер Скругленный прямоугольник 5"/>
            <p:cNvSpPr/>
            <p:nvPr/>
          </p:nvSpPr>
          <p:spPr>
            <a:xfrm>
              <a:off x="7020272" y="1489348"/>
              <a:ext cx="1980000" cy="1332000"/>
            </a:xfrm>
            <a:prstGeom prst="star7">
              <a:avLst/>
            </a:prstGeom>
            <a:solidFill>
              <a:srgbClr val="C3D69B">
                <a:alpha val="0"/>
              </a:srgbClr>
            </a:solidFill>
            <a:ln w="1905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663300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7233280" y="1866580"/>
              <a:ext cx="15722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 smtClean="0">
                  <a:solidFill>
                    <a:srgbClr val="6633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СПРАВКА</a:t>
              </a:r>
              <a:endParaRPr lang="ru-RU" sz="28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9" name="Прямоугольник 8">
            <a:hlinkClick r:id="rId4" action="ppaction://hlinksldjump"/>
          </p:cNvPr>
          <p:cNvSpPr/>
          <p:nvPr/>
        </p:nvSpPr>
        <p:spPr>
          <a:xfrm>
            <a:off x="6875888" y="1176884"/>
            <a:ext cx="2123728" cy="1584176"/>
          </a:xfrm>
          <a:prstGeom prst="rect">
            <a:avLst/>
          </a:prstGeom>
          <a:solidFill>
            <a:srgbClr val="4F81BD">
              <a:alpha val="0"/>
            </a:srgbClr>
          </a:solidFill>
          <a:ln>
            <a:solidFill>
              <a:srgbClr val="385D8A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2" name="Рисунок 11"/>
          <p:cNvPicPr/>
          <p:nvPr/>
        </p:nvPicPr>
        <p:blipFill>
          <a:blip r:embed="rId5"/>
          <a:stretch>
            <a:fillRect/>
          </a:stretch>
        </p:blipFill>
        <p:spPr>
          <a:xfrm>
            <a:off x="619125" y="1320900"/>
            <a:ext cx="3664844" cy="2688728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>
          <a:blip r:embed="rId6"/>
          <a:stretch>
            <a:fillRect/>
          </a:stretch>
        </p:blipFill>
        <p:spPr>
          <a:xfrm>
            <a:off x="4716016" y="1698132"/>
            <a:ext cx="1733550" cy="220027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02535"/>
            <a:ext cx="1228572" cy="5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26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77298" y="122255"/>
            <a:ext cx="7883888" cy="1044000"/>
          </a:xfrm>
          <a:prstGeom prst="roundRect">
            <a:avLst/>
          </a:prstGeom>
          <a:noFill/>
          <a:ln w="19050">
            <a:noFill/>
          </a:ln>
        </p:spPr>
        <p:txBody>
          <a:bodyPr>
            <a:noAutofit/>
          </a:bodyPr>
          <a:lstStyle/>
          <a:p>
            <a:r>
              <a:rPr lang="ru-RU" sz="32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7803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Валентина Терешкова – первая женщина космонавт родом из Ярославля.</a:t>
            </a:r>
            <a:endParaRPr lang="ru-RU" sz="32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678034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7-конечная звезда 4"/>
          <p:cNvSpPr/>
          <p:nvPr/>
        </p:nvSpPr>
        <p:spPr>
          <a:xfrm>
            <a:off x="1403648" y="4201250"/>
            <a:ext cx="1980000" cy="1332000"/>
          </a:xfrm>
          <a:prstGeom prst="star7">
            <a:avLst/>
          </a:prstGeom>
          <a:solidFill>
            <a:srgbClr val="8EB149">
              <a:alpha val="92157"/>
            </a:srgbClr>
          </a:solidFill>
          <a:ln w="1905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</a:t>
            </a:r>
            <a:endParaRPr lang="ru-RU" sz="3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8257544" y="5377141"/>
            <a:ext cx="495908" cy="240027"/>
          </a:xfrm>
          <a:prstGeom prst="rightArrow">
            <a:avLst/>
          </a:prstGeom>
          <a:solidFill>
            <a:srgbClr val="8EB149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7-конечная звезда 13"/>
          <p:cNvSpPr/>
          <p:nvPr/>
        </p:nvSpPr>
        <p:spPr>
          <a:xfrm>
            <a:off x="4091826" y="4201250"/>
            <a:ext cx="1980000" cy="1332000"/>
          </a:xfrm>
          <a:prstGeom prst="star7">
            <a:avLst/>
          </a:prstGeom>
          <a:solidFill>
            <a:srgbClr val="8EB149">
              <a:alpha val="92157"/>
            </a:srgbClr>
          </a:solidFill>
          <a:ln w="1905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НЕТ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6875888" y="1320900"/>
            <a:ext cx="1980000" cy="1332000"/>
            <a:chOff x="7020272" y="1489348"/>
            <a:chExt cx="1980000" cy="1332000"/>
          </a:xfrm>
        </p:grpSpPr>
        <p:sp>
          <p:nvSpPr>
            <p:cNvPr id="6" name="триггер Скругленный прямоугольник 5"/>
            <p:cNvSpPr/>
            <p:nvPr/>
          </p:nvSpPr>
          <p:spPr>
            <a:xfrm>
              <a:off x="7020272" y="1489348"/>
              <a:ext cx="1980000" cy="1332000"/>
            </a:xfrm>
            <a:prstGeom prst="star7">
              <a:avLst/>
            </a:prstGeom>
            <a:solidFill>
              <a:srgbClr val="C3D69B">
                <a:alpha val="0"/>
              </a:srgbClr>
            </a:solidFill>
            <a:ln w="1905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663300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7233280" y="1866580"/>
              <a:ext cx="15722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 smtClean="0">
                  <a:solidFill>
                    <a:srgbClr val="6633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СПРАВКА</a:t>
              </a:r>
              <a:endParaRPr lang="ru-RU" sz="28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9" name="Прямоугольник 8">
            <a:hlinkClick r:id="rId4" action="ppaction://hlinksldjump"/>
          </p:cNvPr>
          <p:cNvSpPr/>
          <p:nvPr/>
        </p:nvSpPr>
        <p:spPr>
          <a:xfrm>
            <a:off x="6875888" y="1176884"/>
            <a:ext cx="2123728" cy="1584176"/>
          </a:xfrm>
          <a:prstGeom prst="rect">
            <a:avLst/>
          </a:prstGeom>
          <a:solidFill>
            <a:srgbClr val="4F81BD">
              <a:alpha val="0"/>
            </a:srgbClr>
          </a:solidFill>
          <a:ln>
            <a:solidFill>
              <a:srgbClr val="385D8A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1" name="Рисунок 10"/>
          <p:cNvPicPr/>
          <p:nvPr/>
        </p:nvPicPr>
        <p:blipFill>
          <a:blip r:embed="rId5"/>
          <a:stretch>
            <a:fillRect/>
          </a:stretch>
        </p:blipFill>
        <p:spPr>
          <a:xfrm>
            <a:off x="1170452" y="1430507"/>
            <a:ext cx="4905003" cy="266110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02535"/>
            <a:ext cx="1228572" cy="5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61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85100"/>
            <a:ext cx="8748096" cy="1044000"/>
          </a:xfrm>
          <a:prstGeom prst="roundRect">
            <a:avLst/>
          </a:prstGeom>
          <a:noFill/>
          <a:ln w="19050">
            <a:noFill/>
          </a:ln>
        </p:spPr>
        <p:txBody>
          <a:bodyPr>
            <a:noAutofit/>
          </a:bodyPr>
          <a:lstStyle/>
          <a:p>
            <a:r>
              <a:rPr lang="ru-RU" sz="32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7803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На купюре 5.000 рублей изображён Ярославль.</a:t>
            </a:r>
            <a:endParaRPr lang="ru-RU" sz="32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678034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7-конечная звезда 4"/>
          <p:cNvSpPr/>
          <p:nvPr/>
        </p:nvSpPr>
        <p:spPr>
          <a:xfrm>
            <a:off x="1403648" y="4201250"/>
            <a:ext cx="1980000" cy="1332000"/>
          </a:xfrm>
          <a:prstGeom prst="star7">
            <a:avLst/>
          </a:prstGeom>
          <a:solidFill>
            <a:srgbClr val="8EB149">
              <a:alpha val="92157"/>
            </a:srgbClr>
          </a:solidFill>
          <a:ln w="1905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</a:t>
            </a:r>
            <a:endParaRPr lang="ru-RU" sz="3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8257544" y="5377141"/>
            <a:ext cx="495908" cy="240027"/>
          </a:xfrm>
          <a:prstGeom prst="rightArrow">
            <a:avLst/>
          </a:prstGeom>
          <a:solidFill>
            <a:srgbClr val="8EB149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7-конечная звезда 13"/>
          <p:cNvSpPr/>
          <p:nvPr/>
        </p:nvSpPr>
        <p:spPr>
          <a:xfrm>
            <a:off x="4091826" y="4201250"/>
            <a:ext cx="1980000" cy="1332000"/>
          </a:xfrm>
          <a:prstGeom prst="star7">
            <a:avLst/>
          </a:prstGeom>
          <a:solidFill>
            <a:srgbClr val="8EB149">
              <a:alpha val="92157"/>
            </a:srgbClr>
          </a:solidFill>
          <a:ln w="1905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НЕТ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6875888" y="1320900"/>
            <a:ext cx="1980000" cy="1332000"/>
            <a:chOff x="7020272" y="1489348"/>
            <a:chExt cx="1980000" cy="1332000"/>
          </a:xfrm>
        </p:grpSpPr>
        <p:sp>
          <p:nvSpPr>
            <p:cNvPr id="6" name="триггер Скругленный прямоугольник 5"/>
            <p:cNvSpPr/>
            <p:nvPr/>
          </p:nvSpPr>
          <p:spPr>
            <a:xfrm>
              <a:off x="7020272" y="1489348"/>
              <a:ext cx="1980000" cy="1332000"/>
            </a:xfrm>
            <a:prstGeom prst="star7">
              <a:avLst/>
            </a:prstGeom>
            <a:solidFill>
              <a:srgbClr val="C3D69B">
                <a:alpha val="0"/>
              </a:srgbClr>
            </a:solidFill>
            <a:ln w="1905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663300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7233280" y="1866580"/>
              <a:ext cx="15722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 smtClean="0">
                  <a:solidFill>
                    <a:srgbClr val="6633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СПРАВКА</a:t>
              </a:r>
              <a:endParaRPr lang="ru-RU" sz="28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9" name="Прямоугольник 8">
            <a:hlinkClick r:id="rId4" action="ppaction://hlinksldjump"/>
          </p:cNvPr>
          <p:cNvSpPr/>
          <p:nvPr/>
        </p:nvSpPr>
        <p:spPr>
          <a:xfrm>
            <a:off x="6875888" y="1176884"/>
            <a:ext cx="2123728" cy="1584176"/>
          </a:xfrm>
          <a:prstGeom prst="rect">
            <a:avLst/>
          </a:prstGeom>
          <a:solidFill>
            <a:srgbClr val="4F81BD">
              <a:alpha val="0"/>
            </a:srgbClr>
          </a:solidFill>
          <a:ln>
            <a:solidFill>
              <a:srgbClr val="385D8A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057300"/>
            <a:ext cx="3407668" cy="305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02535"/>
            <a:ext cx="1228572" cy="5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03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0409" y="276900"/>
            <a:ext cx="8748096" cy="1044000"/>
          </a:xfrm>
          <a:prstGeom prst="roundRect">
            <a:avLst/>
          </a:prstGeom>
          <a:noFill/>
          <a:ln w="19050">
            <a:noFill/>
          </a:ln>
        </p:spPr>
        <p:txBody>
          <a:bodyPr>
            <a:noAutofit/>
          </a:bodyPr>
          <a:lstStyle/>
          <a:p>
            <a:r>
              <a:rPr lang="ru-RU" sz="320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7803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 городе каждый год проходит пересчёт лосей.</a:t>
            </a:r>
            <a:br>
              <a:rPr lang="ru-RU" sz="320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7803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endParaRPr lang="ru-RU" sz="32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678034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7-конечная звезда 4"/>
          <p:cNvSpPr/>
          <p:nvPr/>
        </p:nvSpPr>
        <p:spPr>
          <a:xfrm>
            <a:off x="1403648" y="4201250"/>
            <a:ext cx="1980000" cy="1332000"/>
          </a:xfrm>
          <a:prstGeom prst="star7">
            <a:avLst/>
          </a:prstGeom>
          <a:solidFill>
            <a:srgbClr val="8EB149">
              <a:alpha val="92157"/>
            </a:srgbClr>
          </a:solidFill>
          <a:ln w="1905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</a:t>
            </a:r>
            <a:endParaRPr lang="ru-RU" sz="3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трелка вправо 7">
            <a:hlinkClick r:id="" action="ppaction://hlinkshowjump?jump=firstslide"/>
          </p:cNvPr>
          <p:cNvSpPr/>
          <p:nvPr/>
        </p:nvSpPr>
        <p:spPr>
          <a:xfrm rot="16200000">
            <a:off x="8257544" y="5232757"/>
            <a:ext cx="495908" cy="240027"/>
          </a:xfrm>
          <a:prstGeom prst="rightArrow">
            <a:avLst/>
          </a:prstGeom>
          <a:solidFill>
            <a:srgbClr val="8EB149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7-конечная звезда 13"/>
          <p:cNvSpPr/>
          <p:nvPr/>
        </p:nvSpPr>
        <p:spPr>
          <a:xfrm>
            <a:off x="4091826" y="4201250"/>
            <a:ext cx="1980000" cy="1332000"/>
          </a:xfrm>
          <a:prstGeom prst="star7">
            <a:avLst/>
          </a:prstGeom>
          <a:solidFill>
            <a:srgbClr val="8EB149">
              <a:alpha val="92157"/>
            </a:srgbClr>
          </a:solidFill>
          <a:ln w="1905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НЕТ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6875888" y="1320900"/>
            <a:ext cx="1980000" cy="1332000"/>
            <a:chOff x="7020272" y="1489348"/>
            <a:chExt cx="1980000" cy="1332000"/>
          </a:xfrm>
        </p:grpSpPr>
        <p:sp>
          <p:nvSpPr>
            <p:cNvPr id="6" name="триггер Скругленный прямоугольник 5"/>
            <p:cNvSpPr/>
            <p:nvPr/>
          </p:nvSpPr>
          <p:spPr>
            <a:xfrm>
              <a:off x="7020272" y="1489348"/>
              <a:ext cx="1980000" cy="1332000"/>
            </a:xfrm>
            <a:prstGeom prst="star7">
              <a:avLst/>
            </a:prstGeom>
            <a:solidFill>
              <a:srgbClr val="C3D69B">
                <a:alpha val="0"/>
              </a:srgbClr>
            </a:solidFill>
            <a:ln w="1905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663300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7233280" y="1866580"/>
              <a:ext cx="15722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 smtClean="0">
                  <a:solidFill>
                    <a:srgbClr val="6633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СПРАВКА</a:t>
              </a:r>
              <a:endParaRPr lang="ru-RU" sz="28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9" name="Прямоугольник 8">
            <a:hlinkClick r:id="rId4" action="ppaction://hlinksldjump"/>
          </p:cNvPr>
          <p:cNvSpPr/>
          <p:nvPr/>
        </p:nvSpPr>
        <p:spPr>
          <a:xfrm>
            <a:off x="6875888" y="1176884"/>
            <a:ext cx="2123728" cy="1584176"/>
          </a:xfrm>
          <a:prstGeom prst="rect">
            <a:avLst/>
          </a:prstGeom>
          <a:solidFill>
            <a:srgbClr val="4F81BD">
              <a:alpha val="0"/>
            </a:srgbClr>
          </a:solidFill>
          <a:ln>
            <a:solidFill>
              <a:srgbClr val="385D8A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Умножение 1">
            <a:hlinkClick r:id="" action="ppaction://hlinkshowjump?jump=endshow"/>
          </p:cNvPr>
          <p:cNvSpPr/>
          <p:nvPr/>
        </p:nvSpPr>
        <p:spPr>
          <a:xfrm>
            <a:off x="8687440" y="49004"/>
            <a:ext cx="396000" cy="396000"/>
          </a:xfrm>
          <a:prstGeom prst="mathMultiply">
            <a:avLst/>
          </a:prstGeom>
          <a:solidFill>
            <a:srgbClr val="8EB149"/>
          </a:solidFill>
          <a:ln>
            <a:solidFill>
              <a:srgbClr val="6780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/>
          <p:nvPr/>
        </p:nvPicPr>
        <p:blipFill>
          <a:blip r:embed="rId5"/>
          <a:stretch>
            <a:fillRect/>
          </a:stretch>
        </p:blipFill>
        <p:spPr>
          <a:xfrm>
            <a:off x="1115616" y="1173897"/>
            <a:ext cx="5148564" cy="295800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02535"/>
            <a:ext cx="1228572" cy="5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74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4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02535"/>
            <a:ext cx="1228572" cy="52381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9352" y="193388"/>
            <a:ext cx="8964488" cy="1440000"/>
          </a:xfrm>
          <a:prstGeom prst="roundRect">
            <a:avLst/>
          </a:prstGeom>
          <a:noFill/>
          <a:ln w="19050">
            <a:noFill/>
          </a:ln>
        </p:spPr>
        <p:txBody>
          <a:bodyPr>
            <a:noAutofit/>
          </a:bodyPr>
          <a:lstStyle/>
          <a:p>
            <a:r>
              <a:rPr lang="ru-RU" sz="320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7803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 этом 2025 году </a:t>
            </a:r>
            <a:r>
              <a:rPr lang="ru-RU" sz="32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7803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Ярославцы </a:t>
            </a:r>
            <a:r>
              <a:rPr lang="ru-RU" sz="320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7803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готовятся к юбилею. Городу исполняется 800 лет!</a:t>
            </a:r>
            <a:r>
              <a:rPr lang="ru-RU" sz="32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7803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7803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48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НЕТ!</a:t>
            </a:r>
            <a:r>
              <a:rPr lang="ru-RU" sz="32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endParaRPr lang="ru-RU" sz="32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90904" y="1417340"/>
            <a:ext cx="35530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99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 первого упоминания города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1010</a:t>
            </a:r>
            <a:r>
              <a:rPr lang="ru-RU" sz="2400" dirty="0" smtClean="0">
                <a:solidFill>
                  <a:srgbClr val="99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Значит в мае будет 1015 лет.</a:t>
            </a:r>
            <a:endParaRPr lang="ru-RU" sz="2400" dirty="0">
              <a:solidFill>
                <a:srgbClr val="9966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-108520" y="3457889"/>
            <a:ext cx="6695728" cy="3698776"/>
          </a:xfrm>
          <a:prstGeom prst="rect">
            <a:avLst/>
          </a:prstGeom>
          <a:solidFill>
            <a:srgbClr val="4F81BD">
              <a:alpha val="0"/>
            </a:srgbClr>
          </a:solidFill>
          <a:ln>
            <a:solidFill>
              <a:srgbClr val="385D8A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99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Ярослав Мудрый основал город в Х</a:t>
            </a:r>
            <a:r>
              <a:rPr lang="en-US" sz="2400" dirty="0" smtClean="0">
                <a:solidFill>
                  <a:srgbClr val="99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</a:t>
            </a:r>
            <a:r>
              <a:rPr lang="ru-RU" sz="2400" dirty="0" smtClean="0">
                <a:solidFill>
                  <a:srgbClr val="99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веке</a:t>
            </a:r>
            <a:endParaRPr lang="ru-RU" sz="2400" dirty="0">
              <a:solidFill>
                <a:srgbClr val="9966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трелка вправо 6">
            <a:hlinkClick r:id="rId4" action="ppaction://hlinksldjump"/>
          </p:cNvPr>
          <p:cNvSpPr/>
          <p:nvPr/>
        </p:nvSpPr>
        <p:spPr>
          <a:xfrm>
            <a:off x="8257544" y="5377141"/>
            <a:ext cx="495908" cy="240027"/>
          </a:xfrm>
          <a:prstGeom prst="rightArrow">
            <a:avLst/>
          </a:prstGeom>
          <a:solidFill>
            <a:srgbClr val="8EB149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010218"/>
            <a:ext cx="4385082" cy="2895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5013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133228"/>
            <a:ext cx="8496944" cy="1044000"/>
          </a:xfrm>
          <a:prstGeom prst="roundRect">
            <a:avLst/>
          </a:prstGeom>
          <a:noFill/>
          <a:ln w="19050">
            <a:noFill/>
          </a:ln>
        </p:spPr>
        <p:txBody>
          <a:bodyPr>
            <a:noAutofit/>
          </a:bodyPr>
          <a:lstStyle/>
          <a:p>
            <a:r>
              <a:rPr lang="ru-RU" sz="320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7803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Ярославль – столица «Золотого кольца</a:t>
            </a:r>
            <a:r>
              <a:rPr lang="ru-RU" sz="32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7803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»</a:t>
            </a:r>
            <a:br>
              <a:rPr lang="ru-RU" sz="32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7803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48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ДА</a:t>
            </a:r>
            <a:endParaRPr lang="ru-RU" sz="48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76056" y="1045048"/>
            <a:ext cx="38164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 отмечен символическим знаком, обозначающим «нулевой километр» дороги Золотого кольца. </a:t>
            </a:r>
          </a:p>
        </p:txBody>
      </p:sp>
      <p:pic>
        <p:nvPicPr>
          <p:cNvPr id="7" name="Рисунок 6"/>
          <p:cNvPicPr/>
          <p:nvPr/>
        </p:nvPicPr>
        <p:blipFill>
          <a:blip r:embed="rId2"/>
          <a:stretch>
            <a:fillRect/>
          </a:stretch>
        </p:blipFill>
        <p:spPr>
          <a:xfrm>
            <a:off x="874245" y="1417340"/>
            <a:ext cx="4032448" cy="3215958"/>
          </a:xfrm>
          <a:prstGeom prst="rect">
            <a:avLst/>
          </a:prstGeom>
        </p:spPr>
      </p:pic>
      <p:sp>
        <p:nvSpPr>
          <p:cNvPr id="8" name="Стрелка вправо 7">
            <a:hlinkClick r:id="rId3" action="ppaction://hlinksldjump"/>
          </p:cNvPr>
          <p:cNvSpPr/>
          <p:nvPr/>
        </p:nvSpPr>
        <p:spPr>
          <a:xfrm>
            <a:off x="8257544" y="5377141"/>
            <a:ext cx="495908" cy="240027"/>
          </a:xfrm>
          <a:prstGeom prst="rightArrow">
            <a:avLst/>
          </a:prstGeom>
          <a:solidFill>
            <a:srgbClr val="8EB149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02535"/>
            <a:ext cx="1228572" cy="5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03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hlinkClick r:id="rId2" action="ppaction://hlinksldjump"/>
          </p:cNvPr>
          <p:cNvSpPr/>
          <p:nvPr/>
        </p:nvSpPr>
        <p:spPr>
          <a:xfrm>
            <a:off x="30416" y="53912"/>
            <a:ext cx="9144000" cy="5715000"/>
          </a:xfrm>
          <a:prstGeom prst="rect">
            <a:avLst/>
          </a:prstGeom>
          <a:solidFill>
            <a:srgbClr val="4F81BD">
              <a:alpha val="0"/>
            </a:srgbClr>
          </a:solidFill>
          <a:ln>
            <a:solidFill>
              <a:srgbClr val="385D8A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9352" y="193388"/>
            <a:ext cx="8964488" cy="1440000"/>
          </a:xfrm>
          <a:prstGeom prst="roundRect">
            <a:avLst/>
          </a:prstGeom>
          <a:noFill/>
          <a:ln w="19050">
            <a:noFill/>
          </a:ln>
        </p:spPr>
        <p:txBody>
          <a:bodyPr>
            <a:noAutofit/>
          </a:bodyPr>
          <a:lstStyle/>
          <a:p>
            <a:r>
              <a:rPr lang="ru-RU" sz="320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7803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Фёдор Волков открыл в Ярославле первый русский зоопарк.</a:t>
            </a:r>
            <a:r>
              <a:rPr lang="ru-RU" sz="32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7803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7803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48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НЕТ!</a:t>
            </a:r>
            <a:r>
              <a:rPr lang="ru-RU" sz="32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endParaRPr lang="ru-RU" sz="32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80113" y="1561356"/>
            <a:ext cx="31733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Фёдор Волков открыл в Ярославле первый русский ТЕАТР.</a:t>
            </a:r>
          </a:p>
        </p:txBody>
      </p:sp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424499" y="2161520"/>
            <a:ext cx="3952875" cy="2952750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4"/>
          <a:stretch>
            <a:fillRect/>
          </a:stretch>
        </p:blipFill>
        <p:spPr>
          <a:xfrm>
            <a:off x="4602554" y="2911412"/>
            <a:ext cx="1733550" cy="2200275"/>
          </a:xfrm>
          <a:prstGeom prst="rect">
            <a:avLst/>
          </a:prstGeom>
        </p:spPr>
      </p:pic>
      <p:sp>
        <p:nvSpPr>
          <p:cNvPr id="8" name="Стрелка вправо 7">
            <a:hlinkClick r:id="rId5" action="ppaction://hlinksldjump"/>
          </p:cNvPr>
          <p:cNvSpPr/>
          <p:nvPr/>
        </p:nvSpPr>
        <p:spPr>
          <a:xfrm>
            <a:off x="8257544" y="5377141"/>
            <a:ext cx="495908" cy="240027"/>
          </a:xfrm>
          <a:prstGeom prst="rightArrow">
            <a:avLst/>
          </a:prstGeom>
          <a:solidFill>
            <a:srgbClr val="8EB149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02535"/>
            <a:ext cx="1228572" cy="5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76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hlinkClick r:id="rId2" action="ppaction://hlinksldjump"/>
          </p:cNvPr>
          <p:cNvSpPr/>
          <p:nvPr/>
        </p:nvSpPr>
        <p:spPr>
          <a:xfrm>
            <a:off x="56872" y="71044"/>
            <a:ext cx="8988552" cy="5509764"/>
          </a:xfrm>
          <a:prstGeom prst="rect">
            <a:avLst/>
          </a:prstGeom>
          <a:solidFill>
            <a:srgbClr val="4F81BD">
              <a:alpha val="0"/>
            </a:srgbClr>
          </a:solidFill>
          <a:ln>
            <a:solidFill>
              <a:srgbClr val="385D8A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25452" y="553244"/>
            <a:ext cx="8028000" cy="1044000"/>
          </a:xfrm>
          <a:prstGeom prst="roundRect">
            <a:avLst/>
          </a:prstGeom>
          <a:noFill/>
          <a:ln w="19050">
            <a:noFill/>
          </a:ln>
        </p:spPr>
        <p:txBody>
          <a:bodyPr>
            <a:noAutofit/>
          </a:bodyPr>
          <a:lstStyle/>
          <a:p>
            <a:r>
              <a:rPr lang="ru-RU" sz="320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7803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Валентина Терешкова – первая женщина космонавт родом из Ярославля.</a:t>
            </a:r>
            <a:r>
              <a:rPr lang="ru-RU" sz="32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7803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7803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48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ДА</a:t>
            </a:r>
            <a:endParaRPr lang="ru-RU" sz="48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14842" y="1302399"/>
            <a:ext cx="316853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городе построили планетарий её имени.</a:t>
            </a:r>
            <a:endParaRPr lang="ru-RU" sz="2800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446929" y="1993404"/>
            <a:ext cx="4968552" cy="2661105"/>
          </a:xfrm>
          <a:prstGeom prst="rect">
            <a:avLst/>
          </a:prstGeom>
        </p:spPr>
      </p:pic>
      <p:sp>
        <p:nvSpPr>
          <p:cNvPr id="7" name="Стрелка вправо 6">
            <a:hlinkClick r:id="rId4" action="ppaction://hlinksldjump"/>
          </p:cNvPr>
          <p:cNvSpPr/>
          <p:nvPr/>
        </p:nvSpPr>
        <p:spPr>
          <a:xfrm>
            <a:off x="8257544" y="5377141"/>
            <a:ext cx="495908" cy="240027"/>
          </a:xfrm>
          <a:prstGeom prst="rightArrow">
            <a:avLst/>
          </a:prstGeom>
          <a:solidFill>
            <a:srgbClr val="8EB149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02535"/>
            <a:ext cx="1228572" cy="5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64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hlinkClick r:id="rId2" action="ppaction://hlinksldjump"/>
          </p:cNvPr>
          <p:cNvSpPr/>
          <p:nvPr/>
        </p:nvSpPr>
        <p:spPr>
          <a:xfrm>
            <a:off x="-23928" y="48636"/>
            <a:ext cx="9144000" cy="5715000"/>
          </a:xfrm>
          <a:prstGeom prst="rect">
            <a:avLst/>
          </a:prstGeom>
          <a:solidFill>
            <a:srgbClr val="4F81BD">
              <a:alpha val="0"/>
            </a:srgbClr>
          </a:solidFill>
          <a:ln>
            <a:solidFill>
              <a:srgbClr val="385D8A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9352" y="193388"/>
            <a:ext cx="8964488" cy="1440000"/>
          </a:xfrm>
          <a:prstGeom prst="roundRect">
            <a:avLst/>
          </a:prstGeom>
          <a:noFill/>
          <a:ln w="19050">
            <a:noFill/>
          </a:ln>
        </p:spPr>
        <p:txBody>
          <a:bodyPr>
            <a:noAutofit/>
          </a:bodyPr>
          <a:lstStyle/>
          <a:p>
            <a:r>
              <a:rPr lang="ru-RU" sz="320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7803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На купюре 5.000 рублей изображён Ярославль</a:t>
            </a:r>
            <a:r>
              <a:rPr lang="ru-RU" sz="32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7803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.</a:t>
            </a:r>
            <a:br>
              <a:rPr lang="ru-RU" sz="32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7803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48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НЕТ!</a:t>
            </a:r>
            <a:r>
              <a:rPr lang="ru-RU" sz="32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endParaRPr lang="ru-RU" sz="32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64206" y="1129308"/>
            <a:ext cx="35002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99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Достопримечательности Ярославля на купюре номиналом 1.000 рублей.</a:t>
            </a:r>
            <a:endParaRPr lang="ru-RU" sz="2400" dirty="0">
              <a:solidFill>
                <a:srgbClr val="9966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5292"/>
            <a:ext cx="4591050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трелка вправо 6">
            <a:hlinkClick r:id="rId4" action="ppaction://hlinksldjump"/>
          </p:cNvPr>
          <p:cNvSpPr/>
          <p:nvPr/>
        </p:nvSpPr>
        <p:spPr>
          <a:xfrm>
            <a:off x="8257544" y="5377141"/>
            <a:ext cx="495908" cy="240027"/>
          </a:xfrm>
          <a:prstGeom prst="rightArrow">
            <a:avLst/>
          </a:prstGeom>
          <a:solidFill>
            <a:srgbClr val="8EB149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02535"/>
            <a:ext cx="1228572" cy="5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6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hlinkClick r:id="rId2" action="ppaction://hlinksldjump"/>
          </p:cNvPr>
          <p:cNvSpPr/>
          <p:nvPr/>
        </p:nvSpPr>
        <p:spPr>
          <a:xfrm>
            <a:off x="35312" y="48636"/>
            <a:ext cx="9144000" cy="5715000"/>
          </a:xfrm>
          <a:prstGeom prst="rect">
            <a:avLst/>
          </a:prstGeom>
          <a:solidFill>
            <a:srgbClr val="4F81BD">
              <a:alpha val="0"/>
            </a:srgbClr>
          </a:solidFill>
          <a:ln>
            <a:solidFill>
              <a:srgbClr val="385D8A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9352" y="193388"/>
            <a:ext cx="8964488" cy="1440000"/>
          </a:xfrm>
          <a:prstGeom prst="roundRect">
            <a:avLst/>
          </a:prstGeom>
          <a:noFill/>
          <a:ln w="19050">
            <a:noFill/>
          </a:ln>
        </p:spPr>
        <p:txBody>
          <a:bodyPr>
            <a:noAutofit/>
          </a:bodyPr>
          <a:lstStyle/>
          <a:p>
            <a:r>
              <a:rPr lang="ru-RU" sz="32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7803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 городе каждый год проходит пересчёт лосей.</a:t>
            </a:r>
            <a:br>
              <a:rPr lang="ru-RU" sz="32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7803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48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НЕТ!</a:t>
            </a:r>
            <a:r>
              <a:rPr lang="ru-RU" sz="32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endParaRPr lang="ru-RU" sz="32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38375" y="1489348"/>
            <a:ext cx="34967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Ярославле ежегодно проводится перепись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соловьев. </a:t>
            </a:r>
            <a:endParaRPr lang="ru-RU" sz="2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827584" y="1921396"/>
            <a:ext cx="4554388" cy="2740615"/>
          </a:xfrm>
          <a:prstGeom prst="rect">
            <a:avLst/>
          </a:prstGeom>
        </p:spPr>
      </p:pic>
      <p:sp>
        <p:nvSpPr>
          <p:cNvPr id="9" name="Стрелка вправо 8">
            <a:hlinkClick r:id="rId4" action="ppaction://hlinksldjump"/>
          </p:cNvPr>
          <p:cNvSpPr/>
          <p:nvPr/>
        </p:nvSpPr>
        <p:spPr>
          <a:xfrm>
            <a:off x="8257544" y="5377141"/>
            <a:ext cx="495908" cy="240027"/>
          </a:xfrm>
          <a:prstGeom prst="rightArrow">
            <a:avLst/>
          </a:prstGeom>
          <a:solidFill>
            <a:srgbClr val="8EB149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02535"/>
            <a:ext cx="1228572" cy="5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877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1417340"/>
            <a:ext cx="8064896" cy="952500"/>
          </a:xfrm>
        </p:spPr>
        <p:txBody>
          <a:bodyPr>
            <a:noAutofit/>
          </a:bodyPr>
          <a:lstStyle/>
          <a:p>
            <a:r>
              <a:rPr lang="ru-RU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Приезжайте к нам в гости.</a:t>
            </a:r>
            <a:br>
              <a:rPr lang="ru-RU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Расскажем и покажем только</a:t>
            </a:r>
            <a:br>
              <a:rPr lang="ru-RU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правдивые факты о городе</a:t>
            </a:r>
            <a:endParaRPr lang="ru-RU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Управляющая кнопка: возврат 5">
            <a:hlinkClick r:id="rId2" action="ppaction://hlinksldjump" highlightClick="1"/>
          </p:cNvPr>
          <p:cNvSpPr/>
          <p:nvPr/>
        </p:nvSpPr>
        <p:spPr>
          <a:xfrm>
            <a:off x="8535768" y="5187565"/>
            <a:ext cx="432048" cy="393436"/>
          </a:xfrm>
          <a:prstGeom prst="actionButtonReturn">
            <a:avLst/>
          </a:prstGeom>
          <a:ln w="28575">
            <a:solidFill>
              <a:srgbClr val="67803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множение 6">
            <a:hlinkClick r:id="" action="ppaction://hlinkshowjump?jump=endshow"/>
          </p:cNvPr>
          <p:cNvSpPr/>
          <p:nvPr/>
        </p:nvSpPr>
        <p:spPr>
          <a:xfrm>
            <a:off x="8687440" y="49004"/>
            <a:ext cx="396000" cy="396000"/>
          </a:xfrm>
          <a:prstGeom prst="mathMultiply">
            <a:avLst/>
          </a:prstGeom>
          <a:solidFill>
            <a:srgbClr val="8EB149"/>
          </a:solidFill>
          <a:ln>
            <a:solidFill>
              <a:srgbClr val="6780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150277"/>
            <a:ext cx="3175447" cy="223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02535"/>
            <a:ext cx="1228572" cy="5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881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6600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1345</TotalTime>
  <Words>218</Words>
  <Application>Microsoft Office PowerPoint</Application>
  <PresentationFormat>Экран (16:10)</PresentationFormat>
  <Paragraphs>43</Paragraphs>
  <Slides>14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Правда или вымысел?</vt:lpstr>
      <vt:lpstr>В этом 2025 году Ярославцы готовятся к юбилею. Городу исполняется 800 лет!</vt:lpstr>
      <vt:lpstr>Ярославль – столица «Золотого кольца»</vt:lpstr>
      <vt:lpstr>Фёдор Волков открыл в Ярославле первый русский зоопарк.</vt:lpstr>
      <vt:lpstr>Валентина Терешкова – первая женщина космонавт родом из Ярославля.</vt:lpstr>
      <vt:lpstr>На купюре 5.000 рублей изображён Ярославль.</vt:lpstr>
      <vt:lpstr>В городе каждый год проходит пересчёт лосей. </vt:lpstr>
      <vt:lpstr>В этом 2025 году Ярославцы готовятся к юбилею. Городу исполняется 800 лет! НЕТ! </vt:lpstr>
      <vt:lpstr>Ярославль – столица «Золотого кольца» ДА</vt:lpstr>
      <vt:lpstr>Фёдор Волков открыл в Ярославле первый русский зоопарк. НЕТ! </vt:lpstr>
      <vt:lpstr>Валентина Терешкова – первая женщина космонавт родом из Ярославля. ДА</vt:lpstr>
      <vt:lpstr>На купюре 5.000 рублей изображён Ярославль. НЕТ! </vt:lpstr>
      <vt:lpstr>В городе каждый год проходит пересчёт лосей. НЕТ! </vt:lpstr>
      <vt:lpstr>Приезжайте к нам в гости. Расскажем и покажем только  правдивые факты о городе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Зав. библиотекой</dc:creator>
  <cp:lastModifiedBy>phineeva</cp:lastModifiedBy>
  <cp:revision>122</cp:revision>
  <dcterms:created xsi:type="dcterms:W3CDTF">2016-02-12T04:51:00Z</dcterms:created>
  <dcterms:modified xsi:type="dcterms:W3CDTF">2025-04-14T09:37:09Z</dcterms:modified>
</cp:coreProperties>
</file>