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61" r:id="rId4"/>
    <p:sldId id="256" r:id="rId5"/>
    <p:sldId id="263" r:id="rId6"/>
    <p:sldId id="262" r:id="rId7"/>
    <p:sldId id="268" r:id="rId8"/>
    <p:sldId id="266" r:id="rId9"/>
    <p:sldId id="267" r:id="rId10"/>
    <p:sldId id="265" r:id="rId11"/>
    <p:sldId id="264" r:id="rId12"/>
    <p:sldId id="269" r:id="rId13"/>
    <p:sldId id="27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96" y="-6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.png"/><Relationship Id="rId7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.png"/><Relationship Id="rId7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3.png"/><Relationship Id="rId9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811"/>
            <a:ext cx="9144001" cy="6858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88640"/>
            <a:ext cx="1327427" cy="1221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13618"/>
            <a:ext cx="13335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59230" y="1669985"/>
            <a:ext cx="6531596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Особенности прохождения </a:t>
            </a:r>
          </a:p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треков «Лидер» и «Эрудит» </a:t>
            </a:r>
          </a:p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для детей с ОВЗ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114954" y="486916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>
                <a:solidFill>
                  <a:srgbClr val="002060"/>
                </a:solidFill>
              </a:rPr>
              <a:t>Финеева</a:t>
            </a:r>
            <a:r>
              <a:rPr lang="ru-RU" dirty="0">
                <a:solidFill>
                  <a:srgbClr val="002060"/>
                </a:solidFill>
              </a:rPr>
              <a:t> Надежда Михайловна</a:t>
            </a:r>
          </a:p>
          <a:p>
            <a:r>
              <a:rPr lang="ru-RU" dirty="0">
                <a:solidFill>
                  <a:srgbClr val="002060"/>
                </a:solidFill>
              </a:rPr>
              <a:t>Учитель начальных классов</a:t>
            </a:r>
          </a:p>
          <a:p>
            <a:r>
              <a:rPr lang="ru-RU" dirty="0">
                <a:solidFill>
                  <a:srgbClr val="002060"/>
                </a:solidFill>
              </a:rPr>
              <a:t>ГОУ ЯО «Центр помощи детям»</a:t>
            </a:r>
          </a:p>
        </p:txBody>
      </p:sp>
    </p:spTree>
    <p:extLst>
      <p:ext uri="{BB962C8B-B14F-4D97-AF65-F5344CB8AC3E}">
        <p14:creationId xmlns:p14="http://schemas.microsoft.com/office/powerpoint/2010/main" val="387484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811"/>
            <a:ext cx="9144001" cy="6858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88640"/>
            <a:ext cx="1327427" cy="1221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13618"/>
            <a:ext cx="13335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9551" y="620688"/>
            <a:ext cx="547260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РЕЗУЛЬТАТЫ </a:t>
            </a:r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ИССЛЕДОВАНИЯ ИКП: 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статистические данные об образовании детей с ОВЗ в 2020/21 учебном году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15" y="1916832"/>
            <a:ext cx="5423545" cy="4435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473232"/>
            <a:ext cx="2732401" cy="1028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93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-34280"/>
            <a:ext cx="9144001" cy="6858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88640"/>
            <a:ext cx="1327427" cy="1221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13618"/>
            <a:ext cx="13335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7544" y="1351101"/>
            <a:ext cx="76328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Суть </a:t>
            </a:r>
            <a:r>
              <a:rPr lang="ru-RU" b="1" dirty="0">
                <a:solidFill>
                  <a:srgbClr val="C00000"/>
                </a:solidFill>
              </a:rPr>
              <a:t>ЗПР </a:t>
            </a:r>
            <a:r>
              <a:rPr lang="ru-RU" dirty="0">
                <a:solidFill>
                  <a:srgbClr val="C00000"/>
                </a:solidFill>
              </a:rPr>
              <a:t>заключается в том, что развитие всех психических функций отстает от нормы. В результате ограничиваются познавательные возможности, и ребенок не может успешно справляться с учебными и бытовыми задачами. </a:t>
            </a:r>
            <a:r>
              <a:rPr lang="ru-RU" dirty="0" smtClean="0">
                <a:solidFill>
                  <a:srgbClr val="C00000"/>
                </a:solidFill>
              </a:rPr>
              <a:t>У </a:t>
            </a:r>
            <a:r>
              <a:rPr lang="ru-RU" dirty="0">
                <a:solidFill>
                  <a:srgbClr val="C00000"/>
                </a:solidFill>
              </a:rPr>
              <a:t>ребенка, испытывающего учебные трудности, ведущей деятельностью остается игра, а учебные интересы формируются с большим трудом.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362302" y="2924944"/>
            <a:ext cx="61024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Тяжелые нарушения речи – это стойкие нарушения речи у детей с изначально сохранным интеллектом и слухом. Обучающиеся с </a:t>
            </a:r>
            <a:r>
              <a:rPr lang="ru-RU" b="1" dirty="0">
                <a:solidFill>
                  <a:srgbClr val="C00000"/>
                </a:solidFill>
              </a:rPr>
              <a:t>ТНР</a:t>
            </a:r>
            <a:r>
              <a:rPr lang="ru-RU" dirty="0">
                <a:solidFill>
                  <a:srgbClr val="C00000"/>
                </a:solidFill>
              </a:rPr>
              <a:t> имеют выраженные речевые и /или языковые (коммуникативные) расстройства.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52410" y="4293096"/>
            <a:ext cx="864096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Группа обучающихся с </a:t>
            </a:r>
            <a:r>
              <a:rPr lang="ru-RU" b="1" dirty="0">
                <a:solidFill>
                  <a:srgbClr val="C00000"/>
                </a:solidFill>
              </a:rPr>
              <a:t>НОДА</a:t>
            </a:r>
            <a:r>
              <a:rPr lang="ru-RU" dirty="0">
                <a:solidFill>
                  <a:srgbClr val="C00000"/>
                </a:solidFill>
              </a:rPr>
              <a:t> на фоне сохранного интеллекта: с нарушениями функций опорно-двигательного аппарата, имеющие нормальное психическое развитие и разборчивую речь. Достаточное интеллектуальное развитие у этих детей часто сочетается с отсутствием уверенности в себе, с ограниченной самостоятельностью, с повышенной внушаемостью. Личностная незрелость проявляется в наивности суждений, слабой ориентированности в бытовых и практических вопросах жизни.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27584" y="399270"/>
            <a:ext cx="376340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Краткая характеристика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детей с ОВЗ по нозологиям</a:t>
            </a:r>
            <a:endParaRPr lang="ru-RU" sz="2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5733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811"/>
            <a:ext cx="9144001" cy="6858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88640"/>
            <a:ext cx="1327427" cy="1221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13618"/>
            <a:ext cx="13335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202932"/>
            <a:ext cx="57606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Особые образовательные потребности младших школьников с </a:t>
            </a:r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ОВЗ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 внеурочной деятельности</a:t>
            </a:r>
            <a:endParaRPr lang="ru-RU" sz="2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22851" y="1739878"/>
            <a:ext cx="83842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Щадящий,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здоровьесберегающий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и комфортный режим внеурочной деятельности.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475655" y="2348880"/>
            <a:ext cx="61926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Включение в программу внеурочной деятельности материала, который: </a:t>
            </a: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• способствует расширению кругозора и помогает узнать и закрепить новые слова</a:t>
            </a: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• создает коммуникативную ситуацию</a:t>
            </a: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• позволяет развивать выразительность речи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55576" y="4601142"/>
            <a:ext cx="82401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Следить за проявлением утомления и менять деятельность. </a:t>
            </a:r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Обеспечивать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внешний контроль и помощь. </a:t>
            </a:r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Давать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конкретные поручения, требующие незамедлительного выполнения. </a:t>
            </a:r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Попросить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ребенка объяснить самого суть задания/ игры. </a:t>
            </a:r>
          </a:p>
        </p:txBody>
      </p:sp>
    </p:spTree>
    <p:extLst>
      <p:ext uri="{BB962C8B-B14F-4D97-AF65-F5344CB8AC3E}">
        <p14:creationId xmlns:p14="http://schemas.microsoft.com/office/powerpoint/2010/main" val="1597977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811"/>
            <a:ext cx="9144001" cy="6858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88640"/>
            <a:ext cx="1327427" cy="1221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13618"/>
            <a:ext cx="13335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49" y="2204864"/>
            <a:ext cx="86487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755576" y="772900"/>
            <a:ext cx="49339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Логика построения треков в 4 классе</a:t>
            </a:r>
            <a:endParaRPr lang="ru-RU" sz="2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99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811"/>
            <a:ext cx="9144001" cy="6858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88640"/>
            <a:ext cx="1327427" cy="1221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13618"/>
            <a:ext cx="13335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55776" y="599325"/>
            <a:ext cx="9039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Лидер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5"/>
          <a:stretch>
            <a:fillRect/>
          </a:stretch>
        </p:blipFill>
        <p:spPr>
          <a:xfrm>
            <a:off x="1043608" y="273131"/>
            <a:ext cx="1249486" cy="122567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827584" y="1787637"/>
            <a:ext cx="68407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Ценности, значимые качества трека: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дружба, команда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063211" y="2774604"/>
            <a:ext cx="4572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Чтобы быть лидером, нужно много знать, уметь вести за собой, постоянно развиваться. </a:t>
            </a:r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Личность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лидера многогранна, она словно складывается из множества разных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пазлов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, которые в целом дают яркую и интересную картинку. </a:t>
            </a:r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Конструктор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«Лидер» представляет собой большой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пазл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, где центральный элемент – символ трека – человечек, поднимающийся вверх по лестнице.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198" y="2924944"/>
            <a:ext cx="3611592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3140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811"/>
            <a:ext cx="9144001" cy="6858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88640"/>
            <a:ext cx="1327427" cy="1221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13618"/>
            <a:ext cx="13335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C:\Users\phineeva\Desktop\эрурит и лидер\26 л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94" y="1052736"/>
            <a:ext cx="2510057" cy="2575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phineeva\Desktop\эрурит и лидер\27 л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998343"/>
            <a:ext cx="2448272" cy="2616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phineeva\Desktop\эрурит и лидер\28 Л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066400"/>
            <a:ext cx="2818929" cy="398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91680" y="548680"/>
            <a:ext cx="21321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Рабочие листы</a:t>
            </a:r>
            <a:endParaRPr lang="ru-RU" sz="2000" dirty="0"/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4379" y="1780643"/>
            <a:ext cx="3393078" cy="4559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736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811"/>
            <a:ext cx="9144001" cy="6858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88640"/>
            <a:ext cx="1327427" cy="1221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13618"/>
            <a:ext cx="13335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772" y="1988840"/>
            <a:ext cx="3667894" cy="266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901" y="4789124"/>
            <a:ext cx="2056299" cy="1501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56792"/>
            <a:ext cx="3942804" cy="4955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5366" y="4789124"/>
            <a:ext cx="2551130" cy="1462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15616" y="598057"/>
            <a:ext cx="44276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Сервисы и возможности </a:t>
            </a:r>
            <a:r>
              <a:rPr lang="ru-RU" sz="20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Сферум</a:t>
            </a:r>
            <a:endParaRPr lang="ru-RU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940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811"/>
            <a:ext cx="9144001" cy="6858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88640"/>
            <a:ext cx="1327427" cy="1221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13618"/>
            <a:ext cx="13335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97" y="4077072"/>
            <a:ext cx="8429203" cy="2476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 descr="C:\Users\phineeva\Desktop\эрурит и лидер\18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916832"/>
            <a:ext cx="2655810" cy="1716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7507" y="1450419"/>
            <a:ext cx="3266256" cy="2315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707904" y="599325"/>
            <a:ext cx="7585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КТ Д</a:t>
            </a:r>
            <a:endParaRPr lang="ru-RU" sz="20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96" y="1056633"/>
            <a:ext cx="2342395" cy="2792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5537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811"/>
            <a:ext cx="9144001" cy="6858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88640"/>
            <a:ext cx="1327427" cy="1221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13618"/>
            <a:ext cx="13335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699792" y="614714"/>
            <a:ext cx="8836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Эрудит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36201"/>
            <a:ext cx="1250628" cy="1136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957104"/>
            <a:ext cx="2509817" cy="2365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043608" y="1733287"/>
            <a:ext cx="58326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Ценности, значимые качества трека: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познание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798168" y="3123951"/>
            <a:ext cx="47342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В данном контексте мы рассматриваем конверт, как копилку и символ сбора, хранения и передачи знаний, который можно послать друзьям и поделиться своими знаниями, который можно сохранить и открыть в любой момент и вспомнить то, что узнал в треке. </a:t>
            </a:r>
          </a:p>
        </p:txBody>
      </p:sp>
    </p:spTree>
    <p:extLst>
      <p:ext uri="{BB962C8B-B14F-4D97-AF65-F5344CB8AC3E}">
        <p14:creationId xmlns:p14="http://schemas.microsoft.com/office/powerpoint/2010/main" val="139701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0" y="-811"/>
            <a:ext cx="9144001" cy="6858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88640"/>
            <a:ext cx="1327427" cy="1221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13618"/>
            <a:ext cx="13335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405119"/>
            <a:ext cx="3495675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24" y="3599493"/>
            <a:ext cx="4193481" cy="2482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253" y="1023218"/>
            <a:ext cx="14478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742669"/>
            <a:ext cx="1743075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857" y="3599492"/>
            <a:ext cx="4236905" cy="2416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4121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811"/>
            <a:ext cx="9144001" cy="6858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88640"/>
            <a:ext cx="1327427" cy="1221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13618"/>
            <a:ext cx="13335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80209" y="599326"/>
            <a:ext cx="34917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Наставники старшеклассники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532" y="1988840"/>
            <a:ext cx="2667000" cy="378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6095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811"/>
            <a:ext cx="9144001" cy="6858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88640"/>
            <a:ext cx="1327427" cy="1221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13618"/>
            <a:ext cx="13335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579" y="2636913"/>
            <a:ext cx="7560840" cy="1858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6445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</TotalTime>
  <Words>415</Words>
  <Application>Microsoft Office PowerPoint</Application>
  <PresentationFormat>Экран (4:3)</PresentationFormat>
  <Paragraphs>36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phineeva</dc:creator>
  <cp:lastModifiedBy>phineeva</cp:lastModifiedBy>
  <cp:revision>31</cp:revision>
  <dcterms:created xsi:type="dcterms:W3CDTF">2024-11-30T13:38:23Z</dcterms:created>
  <dcterms:modified xsi:type="dcterms:W3CDTF">2024-12-01T19:29:27Z</dcterms:modified>
</cp:coreProperties>
</file>