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2" r:id="rId5"/>
    <p:sldId id="261" r:id="rId6"/>
    <p:sldId id="259" r:id="rId7"/>
    <p:sldId id="260" r:id="rId8"/>
    <p:sldId id="264" r:id="rId9"/>
    <p:sldId id="263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3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.png"/><Relationship Id="rId7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.pn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" y="0"/>
            <a:ext cx="914014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2010" y="2420888"/>
            <a:ext cx="6982544" cy="1470025"/>
          </a:xfrm>
        </p:spPr>
        <p:txBody>
          <a:bodyPr>
            <a:noAutofit/>
          </a:bodyPr>
          <a:lstStyle/>
          <a:p>
            <a:r>
              <a:rPr lang="ru-RU" sz="3600" dirty="0" err="1" smtClean="0">
                <a:solidFill>
                  <a:srgbClr val="002060"/>
                </a:solidFill>
              </a:rPr>
              <a:t>Метапредметная</a:t>
            </a:r>
            <a:r>
              <a:rPr lang="ru-RU" sz="3600" dirty="0" smtClean="0">
                <a:solidFill>
                  <a:srgbClr val="002060"/>
                </a:solidFill>
              </a:rPr>
              <a:t> неделя </a:t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dirty="0" smtClean="0">
                <a:solidFill>
                  <a:srgbClr val="002060"/>
                </a:solidFill>
              </a:rPr>
              <a:t>для детей с ограниченными возможностями здоровья</a:t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dirty="0" smtClean="0">
                <a:solidFill>
                  <a:srgbClr val="002060"/>
                </a:solidFill>
              </a:rPr>
              <a:t> как технология </a:t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dirty="0" smtClean="0">
                <a:solidFill>
                  <a:srgbClr val="002060"/>
                </a:solidFill>
              </a:rPr>
              <a:t>Коллективного Творческого Дела </a:t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dirty="0" smtClean="0">
                <a:solidFill>
                  <a:srgbClr val="002060"/>
                </a:solidFill>
              </a:rPr>
              <a:t>в условиях дистанционного обучения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9792" y="5445224"/>
            <a:ext cx="5145028" cy="1752600"/>
          </a:xfrm>
        </p:spPr>
        <p:txBody>
          <a:bodyPr>
            <a:normAutofit/>
          </a:bodyPr>
          <a:lstStyle/>
          <a:p>
            <a:pPr algn="l"/>
            <a:r>
              <a:rPr lang="ru-RU" sz="2000" dirty="0" err="1" smtClean="0">
                <a:solidFill>
                  <a:srgbClr val="002060"/>
                </a:solidFill>
              </a:rPr>
              <a:t>Финеева</a:t>
            </a:r>
            <a:r>
              <a:rPr lang="ru-RU" sz="2000" dirty="0" smtClean="0">
                <a:solidFill>
                  <a:srgbClr val="002060"/>
                </a:solidFill>
              </a:rPr>
              <a:t> Надежда Михайловна</a:t>
            </a:r>
          </a:p>
          <a:p>
            <a:pPr algn="l"/>
            <a:r>
              <a:rPr lang="ru-RU" sz="2000" dirty="0" smtClean="0">
                <a:solidFill>
                  <a:srgbClr val="002060"/>
                </a:solidFill>
              </a:rPr>
              <a:t>Учитель начальных классов</a:t>
            </a:r>
          </a:p>
          <a:p>
            <a:pPr algn="l"/>
            <a:r>
              <a:rPr lang="ru-RU" sz="2000" dirty="0" smtClean="0">
                <a:solidFill>
                  <a:srgbClr val="002060"/>
                </a:solidFill>
              </a:rPr>
              <a:t>ГОУ ЯО «Центр помощи детям»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532" y="116632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931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825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532" y="116632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4294967295"/>
          </p:nvPr>
        </p:nvSpPr>
        <p:spPr>
          <a:xfrm>
            <a:off x="865717" y="1389560"/>
            <a:ext cx="7416824" cy="546844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800" b="1" dirty="0" smtClean="0">
                <a:solidFill>
                  <a:srgbClr val="002060"/>
                </a:solidFill>
              </a:rPr>
              <a:t>ГОУ ЯО «Центр помощи детям» </a:t>
            </a:r>
          </a:p>
          <a:p>
            <a:pPr marL="0" indent="0" algn="ctr">
              <a:buNone/>
            </a:pPr>
            <a:r>
              <a:rPr lang="ru-RU" sz="3800" b="1" dirty="0" smtClean="0">
                <a:solidFill>
                  <a:srgbClr val="002060"/>
                </a:solidFill>
              </a:rPr>
              <a:t>в цифрах </a:t>
            </a:r>
            <a:r>
              <a:rPr lang="ru-RU" sz="2800" dirty="0" smtClean="0">
                <a:solidFill>
                  <a:srgbClr val="002060"/>
                </a:solidFill>
              </a:rPr>
              <a:t>(на данный момент)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rgbClr val="002060"/>
                </a:solidFill>
              </a:rPr>
              <a:t>Школе дистанционного обучения 14 лет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rgbClr val="002060"/>
                </a:solidFill>
              </a:rPr>
              <a:t>Дети с ОВЗ и инвалидностью 100%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rgbClr val="002060"/>
                </a:solidFill>
              </a:rPr>
              <a:t>В начальной школе :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rgbClr val="002060"/>
                </a:solidFill>
              </a:rPr>
              <a:t>19 учеников и 12 классов  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параллель </a:t>
            </a:r>
            <a:r>
              <a:rPr lang="en-US" sz="3200" dirty="0" smtClean="0">
                <a:solidFill>
                  <a:srgbClr val="002060"/>
                </a:solidFill>
              </a:rPr>
              <a:t>I</a:t>
            </a:r>
            <a:r>
              <a:rPr lang="ru-RU" sz="3200" dirty="0" smtClean="0">
                <a:solidFill>
                  <a:srgbClr val="002060"/>
                </a:solidFill>
              </a:rPr>
              <a:t>  –  2 ученика, 2 класса 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параллель </a:t>
            </a:r>
            <a:r>
              <a:rPr lang="en-US" sz="3200" dirty="0" smtClean="0">
                <a:solidFill>
                  <a:srgbClr val="002060"/>
                </a:solidFill>
              </a:rPr>
              <a:t>II</a:t>
            </a:r>
            <a:r>
              <a:rPr lang="ru-RU" sz="3200" dirty="0" smtClean="0">
                <a:solidFill>
                  <a:srgbClr val="002060"/>
                </a:solidFill>
              </a:rPr>
              <a:t>  – </a:t>
            </a:r>
            <a:r>
              <a:rPr lang="ru-RU" sz="3200" dirty="0">
                <a:solidFill>
                  <a:srgbClr val="002060"/>
                </a:solidFill>
              </a:rPr>
              <a:t>5 учеников</a:t>
            </a:r>
            <a:r>
              <a:rPr lang="ru-RU" sz="3200" dirty="0" smtClean="0">
                <a:solidFill>
                  <a:srgbClr val="002060"/>
                </a:solidFill>
              </a:rPr>
              <a:t>, 3 </a:t>
            </a:r>
            <a:r>
              <a:rPr lang="ru-RU" sz="3200" dirty="0">
                <a:solidFill>
                  <a:srgbClr val="002060"/>
                </a:solidFill>
              </a:rPr>
              <a:t>класса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параллель </a:t>
            </a:r>
            <a:r>
              <a:rPr lang="en-US" sz="3200" dirty="0" smtClean="0">
                <a:solidFill>
                  <a:srgbClr val="002060"/>
                </a:solidFill>
              </a:rPr>
              <a:t>III</a:t>
            </a:r>
            <a:r>
              <a:rPr lang="ru-RU" sz="3200" dirty="0" smtClean="0">
                <a:solidFill>
                  <a:srgbClr val="002060"/>
                </a:solidFill>
              </a:rPr>
              <a:t> – 7 </a:t>
            </a:r>
            <a:r>
              <a:rPr lang="ru-RU" sz="3200" dirty="0">
                <a:solidFill>
                  <a:srgbClr val="002060"/>
                </a:solidFill>
              </a:rPr>
              <a:t>учеников</a:t>
            </a:r>
            <a:r>
              <a:rPr lang="ru-RU" sz="3200" dirty="0" smtClean="0">
                <a:solidFill>
                  <a:srgbClr val="002060"/>
                </a:solidFill>
              </a:rPr>
              <a:t>, 4 </a:t>
            </a:r>
            <a:r>
              <a:rPr lang="ru-RU" sz="3200" dirty="0">
                <a:solidFill>
                  <a:srgbClr val="002060"/>
                </a:solidFill>
              </a:rPr>
              <a:t>класса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параллель </a:t>
            </a:r>
            <a:r>
              <a:rPr lang="en-US" sz="3200" dirty="0" smtClean="0">
                <a:solidFill>
                  <a:srgbClr val="002060"/>
                </a:solidFill>
              </a:rPr>
              <a:t>IV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>
                <a:solidFill>
                  <a:srgbClr val="002060"/>
                </a:solidFill>
              </a:rPr>
              <a:t>– </a:t>
            </a:r>
            <a:r>
              <a:rPr lang="ru-RU" sz="3200" dirty="0" smtClean="0">
                <a:solidFill>
                  <a:srgbClr val="002060"/>
                </a:solidFill>
              </a:rPr>
              <a:t>5 учеников, 3 класса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rgbClr val="002060"/>
                </a:solidFill>
              </a:rPr>
              <a:t>3 классных руководителя</a:t>
            </a:r>
          </a:p>
          <a:p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883903"/>
            <a:ext cx="1584176" cy="3912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125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825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532" y="116632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E:\Cloud.mail.ru\Фото\с телефона\IMG_20241016_114158_20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211" y="926831"/>
            <a:ext cx="3969837" cy="5293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363" y="1556792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298" y="1556792"/>
            <a:ext cx="1434322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532" y="3441510"/>
            <a:ext cx="5110007" cy="31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093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825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532" y="116632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29" y="4874595"/>
            <a:ext cx="7990290" cy="145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27364"/>
            <a:ext cx="7057491" cy="3664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47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825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532" y="116632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21482"/>
            <a:ext cx="7287538" cy="5439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273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825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888157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Тематика </a:t>
            </a:r>
            <a:r>
              <a:rPr lang="ru-RU" b="1" dirty="0" err="1" smtClean="0">
                <a:solidFill>
                  <a:srgbClr val="002060"/>
                </a:solidFill>
              </a:rPr>
              <a:t>метапредметных</a:t>
            </a:r>
            <a:r>
              <a:rPr lang="ru-RU" b="1" dirty="0" smtClean="0">
                <a:solidFill>
                  <a:srgbClr val="002060"/>
                </a:solidFill>
              </a:rPr>
              <a:t> недель начальной школы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1516" y="2458886"/>
            <a:ext cx="6768752" cy="439248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Книга – лучший друг ребят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Родина моя – </a:t>
            </a:r>
            <a:r>
              <a:rPr lang="ru-RU" b="1" dirty="0" err="1" smtClean="0">
                <a:solidFill>
                  <a:srgbClr val="002060"/>
                </a:solidFill>
              </a:rPr>
              <a:t>Ярославия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Милой мамочке букет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Великая война – Великая Победа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Волшебный мир дедушки Корнея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Звёздный путь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Новогодняя круговерть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Незнайка и его друзья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Путешествие к островам наук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532" y="116632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042" y="2276872"/>
            <a:ext cx="1700704" cy="4401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509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825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8482" y="980728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Стадии КТД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532" y="116632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832" y="2060848"/>
            <a:ext cx="6192688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069" y="2706305"/>
            <a:ext cx="6190527" cy="43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962" y="3284984"/>
            <a:ext cx="6220903" cy="478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302" y="3965055"/>
            <a:ext cx="6202294" cy="5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972" y="4759860"/>
            <a:ext cx="6173624" cy="469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764" y="5404748"/>
            <a:ext cx="6168628" cy="48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032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825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979712" y="260648"/>
            <a:ext cx="7772400" cy="1500187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Для кого?  Когда? Где?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532" y="116632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000859"/>
            <a:ext cx="4780609" cy="19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237025"/>
            <a:ext cx="3143814" cy="243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39" y="4396980"/>
            <a:ext cx="4942049" cy="2111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21" y="1866837"/>
            <a:ext cx="3310573" cy="237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2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825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532" y="116632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5347060"/>
            <a:ext cx="1728191" cy="1166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364450"/>
            <a:ext cx="1730340" cy="1212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626" y="5331547"/>
            <a:ext cx="1736541" cy="124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315854"/>
            <a:ext cx="1639093" cy="109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301208"/>
            <a:ext cx="1601506" cy="1085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531083"/>
            <a:ext cx="4013769" cy="2285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9329" y="1124744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Использование интерактивной доски на этапе планирования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phineeva\Desktop\н п конф 2 дек\2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524947"/>
            <a:ext cx="4663429" cy="2168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95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825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9329" y="865776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Репетиция сказки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532" y="116632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20" y="1916832"/>
            <a:ext cx="807961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668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825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532" y="116632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545177"/>
            <a:ext cx="3275012" cy="2603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910" y="1606991"/>
            <a:ext cx="3631886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1" y="4364794"/>
            <a:ext cx="2766606" cy="21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364793"/>
            <a:ext cx="2792507" cy="21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5624"/>
            <a:ext cx="1780628" cy="368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718" y="4364793"/>
            <a:ext cx="3059832" cy="229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440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825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9561" y="1916833"/>
            <a:ext cx="8289135" cy="1512168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Каждое дело – </a:t>
            </a:r>
            <a:r>
              <a:rPr lang="ru-RU" sz="3200" b="1" dirty="0">
                <a:solidFill>
                  <a:srgbClr val="FF0000"/>
                </a:solidFill>
              </a:rPr>
              <a:t>с пользой</a:t>
            </a:r>
            <a:r>
              <a:rPr lang="ru-RU" sz="3200" b="1" dirty="0">
                <a:solidFill>
                  <a:srgbClr val="002060"/>
                </a:solidFill>
              </a:rPr>
              <a:t>, иначе – зачем? </a:t>
            </a:r>
            <a:r>
              <a:rPr lang="ru-RU" sz="3200" b="1" dirty="0" smtClean="0"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Каждое </a:t>
            </a:r>
            <a:r>
              <a:rPr lang="ru-RU" sz="3200" b="1" dirty="0">
                <a:solidFill>
                  <a:srgbClr val="002060"/>
                </a:solidFill>
              </a:rPr>
              <a:t>дело – </a:t>
            </a:r>
            <a:r>
              <a:rPr lang="ru-RU" sz="3200" b="1" dirty="0">
                <a:solidFill>
                  <a:srgbClr val="FFC000"/>
                </a:solidFill>
              </a:rPr>
              <a:t>людям</a:t>
            </a:r>
            <a:r>
              <a:rPr lang="ru-RU" sz="3200" b="1" dirty="0">
                <a:solidFill>
                  <a:srgbClr val="002060"/>
                </a:solidFill>
              </a:rPr>
              <a:t>, иначе – зачем? </a:t>
            </a:r>
            <a:r>
              <a:rPr lang="ru-RU" sz="3200" b="1" dirty="0" smtClean="0"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Каждое </a:t>
            </a:r>
            <a:r>
              <a:rPr lang="ru-RU" sz="3200" b="1" dirty="0">
                <a:solidFill>
                  <a:srgbClr val="002060"/>
                </a:solidFill>
              </a:rPr>
              <a:t>дело – </a:t>
            </a:r>
            <a:r>
              <a:rPr lang="ru-RU" sz="3200" b="1" dirty="0">
                <a:solidFill>
                  <a:srgbClr val="00B050"/>
                </a:solidFill>
              </a:rPr>
              <a:t>творчески</a:t>
            </a:r>
            <a:r>
              <a:rPr lang="ru-RU" sz="3200" b="1" dirty="0">
                <a:solidFill>
                  <a:srgbClr val="002060"/>
                </a:solidFill>
              </a:rPr>
              <a:t>, иначе – зачем?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0"/>
            <a:ext cx="1327427" cy="12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532" y="116632"/>
            <a:ext cx="1333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999" y="4797152"/>
            <a:ext cx="4687066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38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</TotalTime>
  <Words>150</Words>
  <Application>Microsoft Office PowerPoint</Application>
  <PresentationFormat>Экран (4:3)</PresentationFormat>
  <Paragraphs>31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Метапредметная неделя  для детей с ограниченными возможностями здоровья  как технология  Коллективного Творческого Дела  в условиях дистанционного обучения</vt:lpstr>
      <vt:lpstr>Презентация PowerPoint</vt:lpstr>
      <vt:lpstr>  </vt:lpstr>
      <vt:lpstr>Презентация PowerPoint</vt:lpstr>
      <vt:lpstr>Презентация PowerPoint</vt:lpstr>
      <vt:lpstr>Тематика метапредметных недель начальной школы</vt:lpstr>
      <vt:lpstr>Стадии КТД</vt:lpstr>
      <vt:lpstr>Презентация PowerPoint</vt:lpstr>
      <vt:lpstr>Использование интерактивной доски на этапе планирования</vt:lpstr>
      <vt:lpstr>Репетиция сказки</vt:lpstr>
      <vt:lpstr>Презентация PowerPoint</vt:lpstr>
      <vt:lpstr>Каждое дело – с пользой, иначе – зачем?  Каждое дело – людям, иначе – зачем?  Каждое дело – творчески, иначе – зачем?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phineeva</dc:creator>
  <cp:lastModifiedBy>phineeva</cp:lastModifiedBy>
  <cp:revision>44</cp:revision>
  <dcterms:created xsi:type="dcterms:W3CDTF">2024-11-29T08:31:34Z</dcterms:created>
  <dcterms:modified xsi:type="dcterms:W3CDTF">2024-12-01T12:15:38Z</dcterms:modified>
</cp:coreProperties>
</file>