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FC80"/>
    <a:srgbClr val="79E19C"/>
    <a:srgbClr val="FFFFFF"/>
    <a:srgbClr val="FFD8FB"/>
    <a:srgbClr val="BBD8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-514" y="-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i.pinimg.com/736x/b3/42/58/b342581b616e497d025796500469c47a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4023" y="4061774"/>
            <a:ext cx="1987609" cy="26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gifok.net/images/2015/10/24/Sweet-Valentine_4_125.png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07" y="1281342"/>
            <a:ext cx="3736391" cy="16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740" t="44716" r="44044"/>
          <a:stretch/>
        </p:blipFill>
        <p:spPr>
          <a:xfrm>
            <a:off x="7872151" y="441928"/>
            <a:ext cx="2743745" cy="14851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705" t="5671" r="39932" b="52492"/>
          <a:stretch/>
        </p:blipFill>
        <p:spPr>
          <a:xfrm>
            <a:off x="6485662" y="1062998"/>
            <a:ext cx="4010593" cy="2042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236" y="2084388"/>
            <a:ext cx="801595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ru-RU" dirty="0"/>
          </a:p>
        </p:txBody>
      </p:sp>
      <p:sp>
        <p:nvSpPr>
          <p:cNvPr id="15" name="Рамка 1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0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236" y="4564063"/>
            <a:ext cx="8015955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91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15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12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35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1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603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59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740" t="44716" r="44044"/>
          <a:stretch/>
        </p:blipFill>
        <p:spPr>
          <a:xfrm flipH="1" flipV="1">
            <a:off x="10816669" y="499112"/>
            <a:ext cx="1302297" cy="704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835" t="10518" r="38403" b="49947"/>
          <a:stretch/>
        </p:blipFill>
        <p:spPr>
          <a:xfrm>
            <a:off x="10708484" y="96511"/>
            <a:ext cx="1410482" cy="6208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10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0" y="1461331"/>
            <a:ext cx="12190124" cy="5396669"/>
          </a:xfrm>
          <a:prstGeom prst="rect">
            <a:avLst/>
          </a:prstGeom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0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835" t="10518" r="38403" b="49947"/>
          <a:stretch/>
        </p:blipFill>
        <p:spPr>
          <a:xfrm>
            <a:off x="10402708" y="108826"/>
            <a:ext cx="1726423" cy="759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290870" y="6697405"/>
            <a:ext cx="90113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1">
                  <a:lumMod val="75000"/>
                </a:schemeClr>
              </a:solidFill>
              <a:latin typeface="AGRevera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6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0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290870" y="6697405"/>
            <a:ext cx="90113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1">
                  <a:lumMod val="75000"/>
                </a:schemeClr>
              </a:solidFill>
              <a:latin typeface="AGReverance" pitchFamily="2" charset="0"/>
            </a:endParaRPr>
          </a:p>
        </p:txBody>
      </p:sp>
      <p:pic>
        <p:nvPicPr>
          <p:cNvPr id="15" name="Picture 2" descr="http://gifok.net/images/2015/10/24/Sweet-Valentine_4_125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309" y="6064238"/>
            <a:ext cx="1687794" cy="7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tildacdn.com/tild3261-3466-4533-b338-353438663136/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0930070" y="5536737"/>
            <a:ext cx="1261928" cy="12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835" t="10518" r="38403" b="49947"/>
          <a:stretch/>
        </p:blipFill>
        <p:spPr>
          <a:xfrm>
            <a:off x="10663667" y="185738"/>
            <a:ext cx="1380265" cy="6075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99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0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290870" y="6697405"/>
            <a:ext cx="90113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1">
                  <a:lumMod val="75000"/>
                </a:schemeClr>
              </a:solidFill>
              <a:latin typeface="AGReverance" pitchFamily="2" charset="0"/>
            </a:endParaRPr>
          </a:p>
        </p:txBody>
      </p:sp>
      <p:pic>
        <p:nvPicPr>
          <p:cNvPr id="14" name="Picture 2" descr="http://gifok.net/images/2015/10/24/Sweet-Valentine_4_125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309" y="6064238"/>
            <a:ext cx="1687794" cy="7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740" t="44716" r="44044"/>
          <a:stretch/>
        </p:blipFill>
        <p:spPr>
          <a:xfrm flipH="1" flipV="1">
            <a:off x="10816669" y="499112"/>
            <a:ext cx="1302297" cy="7049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835" t="10518" r="38403" b="49947"/>
          <a:stretch/>
        </p:blipFill>
        <p:spPr>
          <a:xfrm>
            <a:off x="10708484" y="96511"/>
            <a:ext cx="1410482" cy="620854"/>
          </a:xfrm>
          <a:prstGeom prst="rect">
            <a:avLst/>
          </a:prstGeom>
        </p:spPr>
      </p:pic>
      <p:pic>
        <p:nvPicPr>
          <p:cNvPr id="7" name="Picture 2" descr="https://i.pinimg.com/736x/b3/42/58/b342581b616e497d025796500469c47a.jpg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1167195" y="5537675"/>
            <a:ext cx="884448" cy="11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76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0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290870" y="6697405"/>
            <a:ext cx="90113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1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43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0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http://gifok.net/images/2015/10/24/Sweet-Valentine_4_125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309" y="6064238"/>
            <a:ext cx="1687794" cy="7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835" t="10518" r="38403" b="49947"/>
          <a:stretch/>
        </p:blipFill>
        <p:spPr>
          <a:xfrm>
            <a:off x="10594648" y="135743"/>
            <a:ext cx="1518303" cy="6683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740" t="44716" r="44044"/>
          <a:stretch/>
        </p:blipFill>
        <p:spPr>
          <a:xfrm flipH="1">
            <a:off x="10784387" y="507714"/>
            <a:ext cx="1176572" cy="63686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353800" y="6697405"/>
            <a:ext cx="8382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1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67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40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33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1461331"/>
            <a:ext cx="12190122" cy="5396669"/>
          </a:xfrm>
          <a:prstGeom prst="rect">
            <a:avLst/>
          </a:prstGeom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0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290870" y="6697405"/>
            <a:ext cx="90113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1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1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4F7A-0C6C-4808-A063-2411142F58A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17CD-A2C1-45DC-86F9-F6558DBA7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10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5660" y="2101641"/>
            <a:ext cx="8555309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Самые знаменитые мамы мира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7917" y="4520931"/>
            <a:ext cx="8658825" cy="1655762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b="1" i="1" dirty="0" smtClean="0">
              <a:latin typeface="Century Schoolbook" pitchFamily="18" charset="0"/>
            </a:endParaRPr>
          </a:p>
          <a:p>
            <a:pPr algn="l"/>
            <a:r>
              <a:rPr lang="ru-RU" sz="3900" b="1" i="1" dirty="0" smtClean="0">
                <a:latin typeface="Courier New" pitchFamily="49" charset="0"/>
                <a:ea typeface="Segoe UI Symbol" pitchFamily="34" charset="0"/>
                <a:cs typeface="Courier New" pitchFamily="49" charset="0"/>
              </a:rPr>
              <a:t>Мама</a:t>
            </a:r>
            <a:r>
              <a:rPr lang="ru-RU" b="1" i="1" dirty="0" smtClean="0">
                <a:latin typeface="Century Schoolbook" pitchFamily="18" charset="0"/>
              </a:rPr>
              <a:t> – единственный человек, который любит тебя по-настоящему просто за то, что ты есть.</a:t>
            </a:r>
          </a:p>
          <a:p>
            <a:pPr algn="r"/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Страна Мам</a:t>
            </a:r>
          </a:p>
        </p:txBody>
      </p:sp>
    </p:spTree>
    <p:extLst>
      <p:ext uri="{BB962C8B-B14F-4D97-AF65-F5344CB8AC3E}">
        <p14:creationId xmlns:p14="http://schemas.microsoft.com/office/powerpoint/2010/main" xmlns="" val="17679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3047" y="2336613"/>
            <a:ext cx="10515600" cy="4351338"/>
          </a:xfrm>
        </p:spPr>
        <p:txBody>
          <a:bodyPr>
            <a:normAutofit/>
          </a:bodyPr>
          <a:lstStyle/>
          <a:p>
            <a:pPr marL="0" indent="2286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Мария Пикассо Лопес (1855–1939), мать художника Пабло Пикассо. Современники знали Пабло Пикассо как очень самонадеянного, самоуверенного и, конечно, талантливого человека. Всеми этими качествами знаменитый художник обязан одной женщине — своей матери Марии Лопес Пикассо.</a:t>
            </a:r>
          </a:p>
          <a:p>
            <a:pPr marL="0" indent="2286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Мария Лопес родилась в буржуазной семье, ее родители владели виноградниками. В возрасте 25 лет она вышла замуж за художника Хосе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Руиса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который был старше ее почти вдвое.</a:t>
            </a:r>
          </a:p>
          <a:p>
            <a:pPr marL="0" indent="2286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Роды первенца стали для Марии тяжелым испытанием, которое чуть не закончилось трагедией. Ребенок не подавал признаков жизни и сначала все думали, что он родился мертвым. Но врач, принимавший роды, реанимировал младенца. Мать сама занималась воспитанием своего любимого Пабло, не доверяя его образование никому. С раннего детства она внушила мальчику мысль о его гениальности. Мария верила, что сыну уготована великая судьба.</a:t>
            </a:r>
          </a:p>
          <a:p>
            <a:pPr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Мария Пикассо Лопес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(1855–1939)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0369" y="322729"/>
            <a:ext cx="1699622" cy="199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8935" y="333897"/>
            <a:ext cx="1525960" cy="20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37193" y="275644"/>
            <a:ext cx="6230289" cy="6286521"/>
          </a:xfrm>
        </p:spPr>
        <p:txBody>
          <a:bodyPr>
            <a:noAutofit/>
          </a:bodyPr>
          <a:lstStyle/>
          <a:p>
            <a:pPr marL="0" indent="228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Взрастив в нем огромное самомнение и, возможно, немалый эгоизм, Мария, сама о том не ведая, сотворила величайшего художника. Заметив, что Пабло прекрасно рисует, а к другим наукам относится прохладно, она без сомнений перевела сына в художественную школу.</a:t>
            </a:r>
          </a:p>
          <a:p>
            <a:pPr marL="0" indent="228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Уже став знаменитым, Пикассо часто приезжал к матери в Париж и проводил с ней много времени. Ему было важно ее мнение, он прислушивался к ее советам. В отличие от многих молодых людей, </a:t>
            </a:r>
            <a:r>
              <a:rPr lang="ru-RU" sz="1650" b="1" u="sng" dirty="0" smtClean="0">
                <a:latin typeface="Arial" pitchFamily="34" charset="0"/>
                <a:cs typeface="Arial" pitchFamily="34" charset="0"/>
              </a:rPr>
              <a:t>Пабло не стеснялся матери</a:t>
            </a: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: он часто брал ее с собой на встречи к друзьям, водил в рестораны и казино. Более того, Пикассо прислушивался к матери даже в вопросе выбора женщин.</a:t>
            </a:r>
          </a:p>
          <a:p>
            <a:pPr marL="0" indent="228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Возможно, связь Марии Лопес с сыном и была слишком тесной, но без нее мир не узнал бы гениального художника Пабло Пикассо. Чрезмерная любовь к сыну, переходящая любые границы, сотворила из обычного мальчика гения. Пабло Пикассо чувствовал, что многим обязан своей матери. Он отвечал ей огромной любовью и заботой.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31" y="342855"/>
            <a:ext cx="2011522" cy="322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391" y="4147328"/>
            <a:ext cx="2047262" cy="169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9827" y="981939"/>
            <a:ext cx="2924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2554" y="2721267"/>
            <a:ext cx="11597951" cy="4351338"/>
          </a:xfrm>
        </p:spPr>
        <p:txBody>
          <a:bodyPr>
            <a:normAutofit/>
          </a:bodyPr>
          <a:lstStyle/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Билл Гейтс известен на весь мир как один из самых богатых людей в мире и основатель крупнейшей компании по разработке программного обеспечения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Windows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». </a:t>
            </a:r>
            <a:r>
              <a:rPr lang="ru-RU" sz="1800" dirty="0" smtClean="0"/>
              <a:t> 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Мэ́ри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Ма́ксвелл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Гейтс  — первая женщина президент общества United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в округе Кинг, Техас; первая женщина, вошедшая в национальный исполнительный комитет 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United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(где она работала вместе с исполнительным директором IBM, Джоном Опелем) и первая женщина, вошедшая в состав совета директоров 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Interstate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Bank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города Вашингтон. В течение 18 лет (1975—1993) являлась членом попечительского совета Вашингтонского университета. Её сын, Билл Гейтс — основатель компании Майкрософт.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Мэ́ри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Ма́ксвелл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Гейтс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(05.07.1929 – 09.06.1994)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0690" y="248007"/>
            <a:ext cx="1914244" cy="23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https://www.wikitree.com/photo.php/7/73/Maxwell-1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823" y="229579"/>
            <a:ext cx="1924237" cy="241610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292" y="4839109"/>
            <a:ext cx="2588545" cy="162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(19 апреля 1948 г.) 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9793" y="1232793"/>
            <a:ext cx="3171572" cy="184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98065"/>
            <a:ext cx="33242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705" y="3325906"/>
            <a:ext cx="3862662" cy="3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47247" y="1909483"/>
            <a:ext cx="4356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 канадско-южноафриканская модель. Мать троих детей: сыновей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Илона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Маска,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Кимбала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Маска и дочери Тоски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На протяжении 50 лет работала в качестве модели, появлялась на обложках известных журналов, включая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3342" y="4706471"/>
            <a:ext cx="10721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Биография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полна трудностей.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179388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Она родилась в Южной Африке, в эпоху апартеида. В семье было пятеро детей, и ее родители эмигрировали в ЮАР из Америки и Канады. У отца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был свой самолет, на котором они путешествовали, а еще каждое лето вся семья отправлялась на машине через пустыню Калахари искать «затерянный город», которым грезил отец. Они запасались едой, водой и ехали навстречу приключениям. И это происходило в 1950-60-х годах.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12259" y="914400"/>
            <a:ext cx="10139082" cy="5369859"/>
          </a:xfrm>
        </p:spPr>
        <p:txBody>
          <a:bodyPr>
            <a:noAutofit/>
          </a:bodyPr>
          <a:lstStyle/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Позже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решила поступить в университет, чтобы стать диетологом. Она принимала участие в конкурсе красоты «Мисс Южная Африка», стала его финалисткой и все последующие годы работала в двух профессиях: моделью и диетологом.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откровенно рассказывает о том, что много лет она нуждалась в деньгах, что успех в ее обоих карьерах пришел после пятого десятка. Она несколько раз переезжала в ЮАР, затем перебралась в Канаду, потом в Нью-Йорк и в Лос-Анджелес. Женщина искала лучшей жизни для себя и своих троих детей. Не боялась рисковать, менять места жительства, все время училась и смогла построить с нуля карьеру диетолога в Канаде, а затем в Америке. В свои семьдесят два года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востребованная модель, появляющаяся на международных неделях моды, хотя в молодости ей приходилось сниматься для каталогов, рекламировать хлопья, халаты и прочее. Она боролась с лишним весом, не умела стильно одеваться и много трудилась.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прекрасно выглядит, излучает радость и оптимизм. Она счастлива потому, что каждый новый десяток лет ее жизни счастливее, чем предыдущий. Секрет ее успеха заключается в трудолюбии, жизнелюбии и чувстве индивидуальности.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может научить уважать свою индивидуальность и уникальность, что бы ни происходило в жизни. Не ставить материальные ценности на первый план, а, наоборот, думать о том, как реализоваться в той сфере, которая тебе нравится, делая при этом мир лучше. А также учит принимать свой возраст и внутреннюю красоту, которая отражается красотой внешней.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Все трое детей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нашли себя в жизни. Второй сын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Кимбал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стал владельцем ресторанов, а дочь Тоска – продюсер фильмов.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7165" y="248585"/>
            <a:ext cx="10515600" cy="8630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Маск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351"/>
          <a:stretch>
            <a:fillRect/>
          </a:stretch>
        </p:blipFill>
        <p:spPr bwMode="auto">
          <a:xfrm>
            <a:off x="284629" y="211385"/>
            <a:ext cx="1355912" cy="20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2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Кто такой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Илон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 как он меняет мир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7303" y="251010"/>
            <a:ext cx="1855894" cy="23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8589" y="788895"/>
            <a:ext cx="8579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Его называют Тони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Старком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реального мира, достойным наследником Билла Гейтса и Стива Джобса в одном лице. Предприниматель, сколотивший состояние на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интернет-стартапах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, превратился в визионера, который думает о лучшем будущем для человечества. Слабо разбираясь в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интернет-банкинге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, ракетостроении и электромобилях,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Илон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раз за разом врывался в новую отрасль с уверенностью, что он лучше других знает, чего хотят клиенты. И оказывалось, что он действительно знает!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554" y="2635623"/>
            <a:ext cx="115734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И́лон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Рив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родился 28 июня 1971, Претория,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ЮАР 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канадско-американский инженер, предприниматель, изобретатель,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инвестор, миллиардер.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Илон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— основатель компаний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Paypal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SpaceX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Tesla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а также член совета директоров компании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SolarCity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основанной его двоюродными братьями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30 мая 2020 года его самая амбициозная компания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SpaceX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совершила первый в истории частный пилотируемый запуск в космос корабля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Crew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Dragon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До этого на протяжении девяти лет астронавтов на МКС доставляли только российские корабли серии «Союз».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SpaceX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также активно развивает проект по отправке на низкую околоземную орбиту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интернет-спутников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С помощью группировки таких аппаратов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Маск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намерен создать глобальную сеть, обеспечивающую жителей широкополосным интернетом в любой точке планеты. Другой известный проект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SpaceX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— планы по колонизации Марса землянами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Другие проекты и компании: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электронных платежей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X.com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Производитель электромобилей и их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комплектующих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Tesla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Проект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сверхскоростного вакуумного поезда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Hyperloop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Нейротехнологическая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компания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Neuralink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В июле 2019 года миллиардер анонсировал ее последнюю разработку — мозговой чип N1.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Небольшое беспроводное устройство устанавливается в мозг и призвано помочь людям со слабоумием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параличом.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2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8288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Это уже трудно представить, но все великие люди, которые известны на весь мир, были когда-то маленькими. Их мамы, учили первым шагам и словам, сажали будущих гениев на горшок, пели им колыбельные, лечили от простуд и наказывали за проказы.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70" y="267357"/>
            <a:ext cx="1336464" cy="155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409" y="210246"/>
            <a:ext cx="1362803" cy="152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8702" y="217015"/>
            <a:ext cx="1321368" cy="158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9356" y="4270582"/>
            <a:ext cx="1978641" cy="232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9639" y="4157351"/>
            <a:ext cx="1914244" cy="23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68809" y="4096870"/>
            <a:ext cx="1855894" cy="23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3396" y="233083"/>
            <a:ext cx="1279285" cy="156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516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02341" y="2273860"/>
            <a:ext cx="10515600" cy="2307104"/>
          </a:xfrm>
        </p:spPr>
        <p:txBody>
          <a:bodyPr>
            <a:normAutofit/>
          </a:bodyPr>
          <a:lstStyle/>
          <a:p>
            <a:pPr marL="0" indent="268288"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Почти все эти женщины были обычными домохозяйками и посвятили себя семье, но при этом оставались интересными и разносторонними личностями. Хотя их жизнь трудно назвать легкой. Многим пришлось пройти немало испытаний, чтобы прокормить и поднять на ноги детей. А сколько потом пришлось волноваться за своих повзрослевших чад! Кто-то из них успел порадоваться успехам ребенка и даже пережить его смерть, а кто-то заставил горевать, рано покинув близких.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353" y="188258"/>
            <a:ext cx="1604681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80" y="178589"/>
            <a:ext cx="1798544" cy="199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2197" y="197225"/>
            <a:ext cx="1603002" cy="20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6252" y="220683"/>
            <a:ext cx="1654548" cy="204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9310" y="4267200"/>
            <a:ext cx="1824249" cy="242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 descr="https://www.wikitree.com/photo.php/7/73/Maxwell-19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8258" y="4226740"/>
            <a:ext cx="1924237" cy="2416107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83388" y="4258235"/>
            <a:ext cx="2527768" cy="23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54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63707" y="1933202"/>
            <a:ext cx="10515600" cy="4351338"/>
          </a:xfrm>
        </p:spPr>
        <p:txBody>
          <a:bodyPr>
            <a:noAutofit/>
          </a:bodyPr>
          <a:lstStyle/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Женщина, обладавшая красивой внешностью, всегда оживленная, веселая, она свободно чувствовала себя в светском обществе. Её называли прекрасной креолкой. У нее были необычные желтые ладони. Это была капризная дама, и эти черты характера принято приписывать её африканскому происхождению, хотя и русские барыни умели гневаться не хуже эфиопок.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семье Пушкиных было четверо детей – Александр, Ольга, Лев, Николай. Николай умер во младенчестве.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Любимцем старших Пушкиных был сын Лев, и многое сходило ему с рук, хотя близок с матерью и он не был. Образованию детей в семье было уделено большое внимание.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Надежда Осиповна была очень строга с Александром. По-видимому, Надежда Осиповна разделяла мнение мужа, упрекавшего Александра в атеизме и распространением своих взглядов на Ольгу и Льва.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Тем не менее, позднее и мать, и отец гордились талантом старшего сына.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Живя в Петербурге, в последующие годы Пушкин навещал их довольно часто. Надежда Осиповна в переписке с дочерью Ольгой рассказывала о встречах с сыном и его очаровательной женой и дружелюбно отзывалась о них.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Пушкин сблизился с матерью во время последней её болезни, а после её смерти тяжело переживал утрату. Единственный из всей семьи он сопровождал тело матери для погребения в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Святогорский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монастырь. Тогда же рядом с её могилой он купил участок земли для себя.</a:t>
            </a:r>
          </a:p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Пушкин и его мать, по меткому выражению приятеля поэта А. Н. Вульфа, «лежат теперь под одним камнем, гораздо ближе друг к другу, чем были при жизни».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340" y="293408"/>
            <a:ext cx="99194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НАДЕЖДА ОСИПОВНА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ПУШКИНА (ГАННИБАЛ)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21.06.1775 – 17.03.1836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852" y="213568"/>
            <a:ext cx="1398372" cy="16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778" y="161759"/>
            <a:ext cx="1595717" cy="177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135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Мать Владимира Ильича Ленина. Марксиста, публициста, идеолога и создателя Третьего (Коммунистического) интернационала, основателя Союза Советских Социалистических Республик. Мария Александровна Ульянова, родилась в 1835 году. Она была дочерью петербургского врача-хирурга, передового по своим взглядам человека. Большая часть ее детства и юности прошла в деревне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Кокушкино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, в 40 километрах от Казани. Рано лишившись матери, Мария Александровна с малых лет приучалась к труду. Средства отца были ограниченными. Семья большая.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Детство и юность матери Владимира Ульянова (Ленина) прошли в деревне под строгим надзором тетки, заменившей девочке и ее сестрам рано умершую мать.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Мария получила хорошее образование, говорила на нескольких языках, играла на фортепиано, знала историю и разбиралась в искусстве. Знакомы были ей и женские обязанности: она умела хорошо готовить, вышивать, грамотно вести хозяйство.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Но, несмотря на все таланты, замуж Мария Бланк вышла лишь в возрасте 28 лет. Ее избранник — учитель Илья Ульянов — не мог похвастаться ни богатством, ни знатным происхождением, но их брак был плодом любви. В замужестве Мария родила восьмерых детей, из которых только шестеро достигли зрелого возраста.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МАРИЯ АЛЕКСАНДРОВНА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УЛЬЯНОВА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(22.02.1835 – 12.07.1916)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6641" y="179294"/>
            <a:ext cx="1279285" cy="156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648" y="175244"/>
            <a:ext cx="1272988" cy="163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03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624" y="40098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МАРИЯ АЛЕКСАНДРОВНА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УЛЬЯНОВА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(22.02.1835 – 12.07.1916)</a:t>
            </a:r>
            <a:endParaRPr lang="ru-RU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2635" y="166280"/>
            <a:ext cx="1739152" cy="223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1" y="174588"/>
            <a:ext cx="1875864" cy="2415885"/>
          </a:xfrm>
          <a:prstGeom prst="rect">
            <a:avLst/>
          </a:prstGeom>
          <a:solidFill>
            <a:srgbClr val="92FC8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9953" y="2510123"/>
            <a:ext cx="113044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Воспитанием в семье Ульяновых занималась в основном мать. Энергичная и добрая Мария никогда не ругала детей, позволяла им играть в любые игры, а если кто-то переходил границы дозволенного, наказание было довольно мягким: шалуна уводили в отцовский кабинет и оставляли «думать над своим поведением».</a:t>
            </a:r>
          </a:p>
          <a:p>
            <a:pPr indent="268288"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Со стороны судьба Марии Александровны может показаться довольно счастливой, но неспокойное время наложило отпечаток на всю ее жизнь. Ее дети со свойственной молодости жадностью впитывали революционные идеи и вскоре стали участвовать в нелегальных собраниях и незаконных митингах.</a:t>
            </a:r>
          </a:p>
          <a:p>
            <a:pPr indent="268288"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Старший сын Александр был расстрелян по обвинению в покушении на императора.</a:t>
            </a:r>
          </a:p>
          <a:p>
            <a:pPr indent="268288"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Остальные дети почти все время находились в ссылках и эмиграции. Мария работала изо всех сил, лишь бы собрать и отправить им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передачки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, смягчить наказание, подкупить надзирателей.</a:t>
            </a:r>
          </a:p>
          <a:p>
            <a:pPr indent="268288"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Владимир Ленин всегда находил поддержку у своей матери. Она интересовалась и поощряла его революционные идеи. Однако до революции Мария Александровна не дожила. Она умерла в 1916 году в возрасте 81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4765" y="1986989"/>
            <a:ext cx="10515600" cy="4351338"/>
          </a:xfrm>
        </p:spPr>
        <p:txBody>
          <a:bodyPr>
            <a:normAutofit/>
          </a:bodyPr>
          <a:lstStyle/>
          <a:p>
            <a:pPr marL="0" indent="2190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Удивительной и многогранной женщиной была мать первого космонавта планеты Юрия Гагарина.</a:t>
            </a:r>
          </a:p>
          <a:p>
            <a:pPr marL="0" indent="2190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Она родилась в семье малограмотных, но трудолюбивых людей. Желая дочери лучшей участи, родители отправили Анну учиться, но проучилась она недолго — карты смешала революция. Разгром, разруха, новая власть… Семья Матвеевых уехала за город, но и там не стало спокойнее. Один за другим умерли родители и брат Анны. Она осталась одна, но и это не сломило ее духа. Она подняла на ноги младших братьев и сестер, вышла замуж, родила детей и прожила долгую жизнь, полную радостей и горестей.</a:t>
            </a:r>
          </a:p>
          <a:p>
            <a:pPr marL="0" indent="2190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Одним из самых постоянных и сильных увлечений Анны Тимофеевны были книги. Она даже пробовала себя в литературном мастерстве. К сожалению, как писатель Анна Гагарина известна немногим.</a:t>
            </a:r>
          </a:p>
          <a:p>
            <a:pPr marL="0" indent="2190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 чем писала мать первого космонавта? Конечно, о сыне. Ее книги полны малоизвестных фактов, автобиографических воспоминаний. Здесь и радость, и боль, и тоска по безвременно ушедшему сыну.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7871" y="3406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Анна Тимофеевна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Гагарина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(1903-1984)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329" y="223094"/>
            <a:ext cx="1343026" cy="170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2307" y="152400"/>
            <a:ext cx="1721223" cy="188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Мария 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Летиция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Рамолино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мать Наполеона Бонапарта, носившая титул «Мадам Мать Императора».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Судьба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Летиции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Рамолино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складывалась довольно обычно. Она вышла замуж за слабохарактерного и мягкого человека, и забота о семье полностью легла на ее плечи. Как многие женщины, она вела хозяйство и принимала все решения вместо своего безвольного супруга. Впрочем, ей это доставляло удовольствие. Хотя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Летиция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и была очень красива, она не обладала присущими красавицам легкомыслием и инфантильностью. Напротив, в ее характере сочетались строгость, бережливость и неженственная деспотичность.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 детьми — а их у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Летиции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родилось 13 — она держалась строго и даже сурово, хотя и очень любила их. Ее твердое воспитание взрастило в юном Наполеоне особое уважение и любовь к матери. От нее ему передались сильно развитое чувство ответственности, усидчивость, тяга к порядку в делах и труду.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После смерти мужа и отца семейства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Летиция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с детьми оказались на пороге бедности. Три года они жили в крайней нищете, прежде чем Наполеон смог помогать матери деньгами. Он служил в юнкерском полку и отсылал большую часть жалования семье. Позже, когда Наполеон взошел на престол, он перевез мать в просторный дворец, наполненный слугами, предметами роскоши и искусства.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Мария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Летиция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Рамолино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(1750-1836)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2965" y="172192"/>
            <a:ext cx="1419129" cy="170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12" t="10063"/>
          <a:stretch>
            <a:fillRect/>
          </a:stretch>
        </p:blipFill>
        <p:spPr bwMode="auto">
          <a:xfrm>
            <a:off x="1550893" y="177090"/>
            <a:ext cx="1559859" cy="170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4058" y="2300754"/>
            <a:ext cx="10515600" cy="4144869"/>
          </a:xfrm>
        </p:spPr>
        <p:txBody>
          <a:bodyPr>
            <a:normAutofit fontScale="62500" lnSpcReduction="20000"/>
          </a:bodyPr>
          <a:lstStyle/>
          <a:p>
            <a:pPr marL="0" indent="228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Однако годы нищеты не прошли для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Летиции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даром. И без того бережливая, она стала фанатично одержима экономией.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Летиция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не смогла избавиться от этой привычки, даже живя в достатке.</a:t>
            </a:r>
          </a:p>
          <a:p>
            <a:pPr marL="0" indent="228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Отношения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Летиции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Наполеона испортились, когда император вдруг осознал, что мать не интересуется его военными победами и государственными делами. Он ревновал ее к братьям, к которым, по его мнению, мать относилась с большей заботой и любовью.</a:t>
            </a:r>
          </a:p>
          <a:p>
            <a:pPr marL="0" indent="228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Однако фраза, произнесенная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Летицией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ставшая крылатой,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объясняет ее отношение к своим детям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«Мой самый любимый ребенок тот, который находится в большем несчастье».</a:t>
            </a:r>
          </a:p>
          <a:p>
            <a:pPr marL="0" indent="228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Справедливости ради стоит отметить, что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Летиция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никогда не забывала о своем царственном сыне. Она взяла на себя опеку над его внебрачным ребенком, а после свержения Наполеона навещала сына в заключении, но изменить его судьбу не могла.</a:t>
            </a:r>
          </a:p>
          <a:p>
            <a:pPr marL="0" indent="228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Летиция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прожила долгую жизнь, пережив и Наполеона, и его сестер, и даже некоторых внуков. Она умерла в Риме в возрасте 85 лет.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Мария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Летиция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Рамолино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(1750-1836)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623" y="268940"/>
            <a:ext cx="1479176" cy="19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8277" y="268558"/>
            <a:ext cx="1564900" cy="193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1188</Words>
  <Application>Microsoft Office PowerPoint</Application>
  <PresentationFormat>Произвольный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Самые знаменитые мамы мира</vt:lpstr>
      <vt:lpstr>Слайд 2</vt:lpstr>
      <vt:lpstr>Слайд 3</vt:lpstr>
      <vt:lpstr>НАДЕЖДА ОСИПОВНА  ПУШКИНА (ГАННИБАЛ) 21.06.1775 – 17.03.1836</vt:lpstr>
      <vt:lpstr>МАРИЯ АЛЕКСАНДРОВНА  УЛЬЯНОВА  (22.02.1835 – 12.07.1916)</vt:lpstr>
      <vt:lpstr>МАРИЯ АЛЕКСАНДРОВНА  УЛЬЯНОВА  (22.02.1835 – 12.07.1916)</vt:lpstr>
      <vt:lpstr>Анна Тимофеевна Гагарина  (1903-1984)</vt:lpstr>
      <vt:lpstr>Мария Летиция Рамолино  (1750-1836)</vt:lpstr>
      <vt:lpstr>Мария Летиция Рамолино  (1750-1836)</vt:lpstr>
      <vt:lpstr>Мария Пикассо Лопес  (1855–1939)</vt:lpstr>
      <vt:lpstr>Слайд 11</vt:lpstr>
      <vt:lpstr>Мэ́ри Ма́ксвелл Гейтс (05.07.1929 – 09.06.1994)</vt:lpstr>
      <vt:lpstr>Мэй Маск (19 апреля 1948 г.) </vt:lpstr>
      <vt:lpstr>Мэй Маск</vt:lpstr>
      <vt:lpstr>Кто такой Илон Маск и как он меняет мир 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День матери</dc:title>
  <dc:subject>День матери</dc:subject>
  <dc:creator>Viktoriya Polshkova</dc:creator>
  <cp:keywords>мама;день матери;шаблон день матери</cp:keywords>
  <cp:lastModifiedBy>Пользователь</cp:lastModifiedBy>
  <cp:revision>95</cp:revision>
  <dcterms:created xsi:type="dcterms:W3CDTF">2019-11-04T12:02:45Z</dcterms:created>
  <dcterms:modified xsi:type="dcterms:W3CDTF">2021-11-25T20:07:08Z</dcterms:modified>
</cp:coreProperties>
</file>