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3" r:id="rId2"/>
    <p:sldId id="294" r:id="rId3"/>
    <p:sldId id="280" r:id="rId4"/>
    <p:sldId id="281" r:id="rId5"/>
    <p:sldId id="313" r:id="rId6"/>
    <p:sldId id="285" r:id="rId7"/>
    <p:sldId id="320" r:id="rId8"/>
    <p:sldId id="319" r:id="rId9"/>
    <p:sldId id="321" r:id="rId10"/>
    <p:sldId id="315" r:id="rId11"/>
    <p:sldId id="316" r:id="rId12"/>
    <p:sldId id="317" r:id="rId13"/>
    <p:sldId id="318" r:id="rId14"/>
    <p:sldId id="322" r:id="rId15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0" autoAdjust="0"/>
  </p:normalViewPr>
  <p:slideViewPr>
    <p:cSldViewPr snapToGrid="0">
      <p:cViewPr varScale="1">
        <p:scale>
          <a:sx n="77" d="100"/>
          <a:sy n="77" d="100"/>
        </p:scale>
        <p:origin x="144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85541379384411"/>
          <c:w val="0.89450911246446196"/>
          <c:h val="0.795117409841699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6A-44BC-9A1D-55A4F88DD27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4BC-9A1D-55A4F88DD27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6A-44BC-9A1D-55A4F88DD27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6A-44BC-9A1D-55A4F88DD27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6A-44BC-9A1D-55A4F88DD275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6A-44BC-9A1D-55A4F88DD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B5-4C34-A4D3-7D8B81D9FC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B5-4C34-A4D3-7D8B81D9FC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B5-4C34-A4D3-7D8B81D9FC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B5-4C34-A4D3-7D8B81D9FC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B5-4C34-A4D3-7D8B81D9FC1E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B5-4C34-A4D3-7D8B81D9F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7338944"/>
        <c:axId val="427342880"/>
      </c:barChart>
      <c:catAx>
        <c:axId val="4273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342880"/>
        <c:crosses val="autoZero"/>
        <c:auto val="1"/>
        <c:lblAlgn val="ctr"/>
        <c:lblOffset val="100"/>
        <c:noMultiLvlLbl val="0"/>
      </c:catAx>
      <c:valAx>
        <c:axId val="4273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3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6373760530404"/>
          <c:y val="0.29977438177396626"/>
          <c:w val="0.81923626239469594"/>
          <c:h val="0.542238806222265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C-429C-948B-AA2FF301124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C-429C-948B-AA2FF301124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CC-429C-948B-AA2FF301124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CC-429C-948B-AA2FF301124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CC-429C-948B-AA2FF3011245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6CC-429C-948B-AA2FF3011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338944"/>
        <c:axId val="427342880"/>
      </c:lineChart>
      <c:catAx>
        <c:axId val="4273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342880"/>
        <c:crosses val="autoZero"/>
        <c:auto val="1"/>
        <c:lblAlgn val="ctr"/>
        <c:lblOffset val="100"/>
        <c:noMultiLvlLbl val="0"/>
      </c:catAx>
      <c:valAx>
        <c:axId val="4273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3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462DA-98C3-464B-9F74-5AAD5E95A60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B1062-E29B-4244-8CA8-D25A181B04E1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</a:rPr>
            <a:t>УСИЛИВАЕТ ВПЕЧАТЛЕНИЕ</a:t>
          </a:r>
        </a:p>
      </dgm:t>
    </dgm:pt>
    <dgm:pt modelId="{74647909-0321-4F38-801B-7ABDBDDCDC0F}" type="parTrans" cxnId="{1F7A2810-C523-4B83-BF56-22E277D6B970}">
      <dgm:prSet/>
      <dgm:spPr/>
      <dgm:t>
        <a:bodyPr/>
        <a:lstStyle/>
        <a:p>
          <a:endParaRPr lang="ru-RU"/>
        </a:p>
      </dgm:t>
    </dgm:pt>
    <dgm:pt modelId="{C6153BAC-CCF1-4AA4-81BE-4B0E0C3C8B05}" type="sibTrans" cxnId="{1F7A2810-C523-4B83-BF56-22E277D6B970}">
      <dgm:prSet/>
      <dgm:spPr/>
      <dgm:t>
        <a:bodyPr/>
        <a:lstStyle/>
        <a:p>
          <a:endParaRPr lang="ru-RU"/>
        </a:p>
      </dgm:t>
    </dgm:pt>
    <dgm:pt modelId="{87FE3C63-55EF-4A5B-8241-377E789AA252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chemeClr val="accent6"/>
              </a:solidFill>
            </a:rPr>
            <a:t>ОБЛЕГЧАЕТ ПОНИМАНИЕ</a:t>
          </a:r>
        </a:p>
      </dgm:t>
    </dgm:pt>
    <dgm:pt modelId="{FB60B04C-796D-481B-8157-C9FDF3612961}" type="parTrans" cxnId="{3310197A-74FB-48B0-BA33-07727920D6F7}">
      <dgm:prSet/>
      <dgm:spPr/>
      <dgm:t>
        <a:bodyPr/>
        <a:lstStyle/>
        <a:p>
          <a:endParaRPr lang="ru-RU"/>
        </a:p>
      </dgm:t>
    </dgm:pt>
    <dgm:pt modelId="{7D5DA87C-39C4-41D6-8959-A8B56024F027}" type="sibTrans" cxnId="{3310197A-74FB-48B0-BA33-07727920D6F7}">
      <dgm:prSet/>
      <dgm:spPr/>
      <dgm:t>
        <a:bodyPr/>
        <a:lstStyle/>
        <a:p>
          <a:endParaRPr lang="ru-RU"/>
        </a:p>
      </dgm:t>
    </dgm:pt>
    <dgm:pt modelId="{55F21BF6-8A85-4D2D-A465-DD981260DF36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chemeClr val="accent6"/>
              </a:solidFill>
            </a:rPr>
            <a:t>ПОЗВОЛЯЕТ</a:t>
          </a:r>
        </a:p>
      </dgm:t>
    </dgm:pt>
    <dgm:pt modelId="{524CEE63-8BB6-47A7-A680-7604C1C8E199}" type="parTrans" cxnId="{80983F42-2BBF-4DE1-BD90-8E6B12CDFE5B}">
      <dgm:prSet/>
      <dgm:spPr/>
      <dgm:t>
        <a:bodyPr/>
        <a:lstStyle/>
        <a:p>
          <a:endParaRPr lang="ru-RU"/>
        </a:p>
      </dgm:t>
    </dgm:pt>
    <dgm:pt modelId="{15554886-A644-4FDB-8DD0-D0D59019E520}" type="sibTrans" cxnId="{80983F42-2BBF-4DE1-BD90-8E6B12CDFE5B}">
      <dgm:prSet/>
      <dgm:spPr/>
      <dgm:t>
        <a:bodyPr/>
        <a:lstStyle/>
        <a:p>
          <a:endParaRPr lang="ru-RU"/>
        </a:p>
      </dgm:t>
    </dgm:pt>
    <dgm:pt modelId="{886A574E-1F8D-4C7B-9859-1D50A8F2B966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chemeClr val="accent6"/>
              </a:solidFill>
            </a:rPr>
            <a:t>Правильно истолковать результаты</a:t>
          </a:r>
        </a:p>
      </dgm:t>
    </dgm:pt>
    <dgm:pt modelId="{6204998D-114A-4D03-AB6F-C5FB3720011A}" type="parTrans" cxnId="{78D6EEB2-603B-44BD-B083-54A90E1CDC91}">
      <dgm:prSet/>
      <dgm:spPr/>
      <dgm:t>
        <a:bodyPr/>
        <a:lstStyle/>
        <a:p>
          <a:endParaRPr lang="ru-RU"/>
        </a:p>
      </dgm:t>
    </dgm:pt>
    <dgm:pt modelId="{F2FEC98B-F989-4176-BEB1-98C9108C8947}" type="sibTrans" cxnId="{78D6EEB2-603B-44BD-B083-54A90E1CDC91}">
      <dgm:prSet/>
      <dgm:spPr/>
      <dgm:t>
        <a:bodyPr/>
        <a:lstStyle/>
        <a:p>
          <a:endParaRPr lang="ru-RU"/>
        </a:p>
      </dgm:t>
    </dgm:pt>
    <dgm:pt modelId="{9EC78061-4E50-426A-8CA6-377245B48001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>
              <a:solidFill>
                <a:schemeClr val="accent6"/>
              </a:solidFill>
            </a:rPr>
            <a:t>Лучше осмыслить результаты</a:t>
          </a:r>
        </a:p>
      </dgm:t>
    </dgm:pt>
    <dgm:pt modelId="{044994D2-B773-41D7-88F2-E92F0A470244}" type="parTrans" cxnId="{67290A46-E05B-46CF-9966-DD47908BF169}">
      <dgm:prSet/>
      <dgm:spPr/>
      <dgm:t>
        <a:bodyPr/>
        <a:lstStyle/>
        <a:p>
          <a:endParaRPr lang="ru-RU"/>
        </a:p>
      </dgm:t>
    </dgm:pt>
    <dgm:pt modelId="{EC1CC3D2-59F3-4E1D-AEFF-B278453788E3}" type="sibTrans" cxnId="{67290A46-E05B-46CF-9966-DD47908BF169}">
      <dgm:prSet/>
      <dgm:spPr/>
      <dgm:t>
        <a:bodyPr/>
        <a:lstStyle/>
        <a:p>
          <a:endParaRPr lang="ru-RU"/>
        </a:p>
      </dgm:t>
    </dgm:pt>
    <dgm:pt modelId="{32E14BED-403A-4778-881A-6FA6DB36520B}" type="pres">
      <dgm:prSet presAssocID="{BE3462DA-98C3-464B-9F74-5AAD5E95A606}" presName="linear" presStyleCnt="0">
        <dgm:presLayoutVars>
          <dgm:dir/>
          <dgm:resizeHandles val="exact"/>
        </dgm:presLayoutVars>
      </dgm:prSet>
      <dgm:spPr/>
    </dgm:pt>
    <dgm:pt modelId="{351712A7-60F4-4E90-B21A-1B6A17488E9B}" type="pres">
      <dgm:prSet presAssocID="{6D9B1062-E29B-4244-8CA8-D25A181B04E1}" presName="comp" presStyleCnt="0"/>
      <dgm:spPr/>
    </dgm:pt>
    <dgm:pt modelId="{D6C40978-A010-4AFD-B507-32A11BA64241}" type="pres">
      <dgm:prSet presAssocID="{6D9B1062-E29B-4244-8CA8-D25A181B04E1}" presName="box" presStyleLbl="node1" presStyleIdx="0" presStyleCnt="3"/>
      <dgm:spPr/>
    </dgm:pt>
    <dgm:pt modelId="{BBC513D0-E16D-4263-8AB6-023FEAF370C3}" type="pres">
      <dgm:prSet presAssocID="{6D9B1062-E29B-4244-8CA8-D25A181B04E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Линейчатая диаграмма со сплошной заливкой"/>
        </a:ext>
      </dgm:extLst>
    </dgm:pt>
    <dgm:pt modelId="{A7BC6544-EE32-4FD9-A2F4-D7DC80EDD732}" type="pres">
      <dgm:prSet presAssocID="{6D9B1062-E29B-4244-8CA8-D25A181B04E1}" presName="text" presStyleLbl="node1" presStyleIdx="0" presStyleCnt="3">
        <dgm:presLayoutVars>
          <dgm:bulletEnabled val="1"/>
        </dgm:presLayoutVars>
      </dgm:prSet>
      <dgm:spPr/>
    </dgm:pt>
    <dgm:pt modelId="{F70AEE14-C28F-45A9-88E4-9093CF27ABFD}" type="pres">
      <dgm:prSet presAssocID="{C6153BAC-CCF1-4AA4-81BE-4B0E0C3C8B05}" presName="spacer" presStyleCnt="0"/>
      <dgm:spPr/>
    </dgm:pt>
    <dgm:pt modelId="{FD0AA761-0E37-4892-A61D-E35CF5D14274}" type="pres">
      <dgm:prSet presAssocID="{87FE3C63-55EF-4A5B-8241-377E789AA252}" presName="comp" presStyleCnt="0"/>
      <dgm:spPr/>
    </dgm:pt>
    <dgm:pt modelId="{EF9A9C36-598D-4453-8E00-6360D98A7053}" type="pres">
      <dgm:prSet presAssocID="{87FE3C63-55EF-4A5B-8241-377E789AA252}" presName="box" presStyleLbl="node1" presStyleIdx="1" presStyleCnt="3"/>
      <dgm:spPr/>
    </dgm:pt>
    <dgm:pt modelId="{BA113295-6013-4272-943C-59EC16A96384}" type="pres">
      <dgm:prSet presAssocID="{87FE3C63-55EF-4A5B-8241-377E789AA252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Тенденция к повышению со сплошной заливкой"/>
        </a:ext>
      </dgm:extLst>
    </dgm:pt>
    <dgm:pt modelId="{44FDAD02-C4E2-4692-A296-09F5914DD801}" type="pres">
      <dgm:prSet presAssocID="{87FE3C63-55EF-4A5B-8241-377E789AA252}" presName="text" presStyleLbl="node1" presStyleIdx="1" presStyleCnt="3">
        <dgm:presLayoutVars>
          <dgm:bulletEnabled val="1"/>
        </dgm:presLayoutVars>
      </dgm:prSet>
      <dgm:spPr/>
    </dgm:pt>
    <dgm:pt modelId="{35984114-0F1D-48C3-BEC2-DD016B16E4ED}" type="pres">
      <dgm:prSet presAssocID="{7D5DA87C-39C4-41D6-8959-A8B56024F027}" presName="spacer" presStyleCnt="0"/>
      <dgm:spPr/>
    </dgm:pt>
    <dgm:pt modelId="{FEB3B70E-2FCA-456F-B8A9-3A9940786F12}" type="pres">
      <dgm:prSet presAssocID="{55F21BF6-8A85-4D2D-A465-DD981260DF36}" presName="comp" presStyleCnt="0"/>
      <dgm:spPr/>
    </dgm:pt>
    <dgm:pt modelId="{59B0D0EE-BAF8-4162-9A3D-F48BA7DC58F3}" type="pres">
      <dgm:prSet presAssocID="{55F21BF6-8A85-4D2D-A465-DD981260DF36}" presName="box" presStyleLbl="node1" presStyleIdx="2" presStyleCnt="3"/>
      <dgm:spPr/>
    </dgm:pt>
    <dgm:pt modelId="{55597793-DD8F-4EFF-B4A4-3E22B1D850E6}" type="pres">
      <dgm:prSet presAssocID="{55F21BF6-8A85-4D2D-A465-DD981260DF36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Круговая диаграмма со сплошной заливкой"/>
        </a:ext>
      </dgm:extLst>
    </dgm:pt>
    <dgm:pt modelId="{402215EB-E4B4-4BDE-A42C-F8519811BCAA}" type="pres">
      <dgm:prSet presAssocID="{55F21BF6-8A85-4D2D-A465-DD981260DF36}" presName="text" presStyleLbl="node1" presStyleIdx="2" presStyleCnt="3">
        <dgm:presLayoutVars>
          <dgm:bulletEnabled val="1"/>
        </dgm:presLayoutVars>
      </dgm:prSet>
      <dgm:spPr/>
    </dgm:pt>
  </dgm:ptLst>
  <dgm:cxnLst>
    <dgm:cxn modelId="{1F7A2810-C523-4B83-BF56-22E277D6B970}" srcId="{BE3462DA-98C3-464B-9F74-5AAD5E95A606}" destId="{6D9B1062-E29B-4244-8CA8-D25A181B04E1}" srcOrd="0" destOrd="0" parTransId="{74647909-0321-4F38-801B-7ABDBDDCDC0F}" sibTransId="{C6153BAC-CCF1-4AA4-81BE-4B0E0C3C8B05}"/>
    <dgm:cxn modelId="{FFC4221B-C193-4701-A25E-5EF20F4A7C66}" type="presOf" srcId="{6D9B1062-E29B-4244-8CA8-D25A181B04E1}" destId="{A7BC6544-EE32-4FD9-A2F4-D7DC80EDD732}" srcOrd="1" destOrd="0" presId="urn:microsoft.com/office/officeart/2005/8/layout/vList4"/>
    <dgm:cxn modelId="{3A4E1E1C-9EA1-42E4-A06A-CA62FF5377B2}" type="presOf" srcId="{87FE3C63-55EF-4A5B-8241-377E789AA252}" destId="{EF9A9C36-598D-4453-8E00-6360D98A7053}" srcOrd="0" destOrd="0" presId="urn:microsoft.com/office/officeart/2005/8/layout/vList4"/>
    <dgm:cxn modelId="{F52ED930-C4A8-4363-8576-C73DC9DDB66F}" type="presOf" srcId="{55F21BF6-8A85-4D2D-A465-DD981260DF36}" destId="{59B0D0EE-BAF8-4162-9A3D-F48BA7DC58F3}" srcOrd="0" destOrd="0" presId="urn:microsoft.com/office/officeart/2005/8/layout/vList4"/>
    <dgm:cxn modelId="{610C9C3D-3508-4349-8921-517F3850339D}" type="presOf" srcId="{55F21BF6-8A85-4D2D-A465-DD981260DF36}" destId="{402215EB-E4B4-4BDE-A42C-F8519811BCAA}" srcOrd="1" destOrd="0" presId="urn:microsoft.com/office/officeart/2005/8/layout/vList4"/>
    <dgm:cxn modelId="{CF48125F-F329-43E5-A42C-598EC6451B7C}" type="presOf" srcId="{9EC78061-4E50-426A-8CA6-377245B48001}" destId="{402215EB-E4B4-4BDE-A42C-F8519811BCAA}" srcOrd="1" destOrd="2" presId="urn:microsoft.com/office/officeart/2005/8/layout/vList4"/>
    <dgm:cxn modelId="{80983F42-2BBF-4DE1-BD90-8E6B12CDFE5B}" srcId="{BE3462DA-98C3-464B-9F74-5AAD5E95A606}" destId="{55F21BF6-8A85-4D2D-A465-DD981260DF36}" srcOrd="2" destOrd="0" parTransId="{524CEE63-8BB6-47A7-A680-7604C1C8E199}" sibTransId="{15554886-A644-4FDB-8DD0-D0D59019E520}"/>
    <dgm:cxn modelId="{4E446063-7F92-4E35-9FB6-95E1F6625068}" type="presOf" srcId="{886A574E-1F8D-4C7B-9859-1D50A8F2B966}" destId="{402215EB-E4B4-4BDE-A42C-F8519811BCAA}" srcOrd="1" destOrd="1" presId="urn:microsoft.com/office/officeart/2005/8/layout/vList4"/>
    <dgm:cxn modelId="{67290A46-E05B-46CF-9966-DD47908BF169}" srcId="{55F21BF6-8A85-4D2D-A465-DD981260DF36}" destId="{9EC78061-4E50-426A-8CA6-377245B48001}" srcOrd="1" destOrd="0" parTransId="{044994D2-B773-41D7-88F2-E92F0A470244}" sibTransId="{EC1CC3D2-59F3-4E1D-AEFF-B278453788E3}"/>
    <dgm:cxn modelId="{3310197A-74FB-48B0-BA33-07727920D6F7}" srcId="{BE3462DA-98C3-464B-9F74-5AAD5E95A606}" destId="{87FE3C63-55EF-4A5B-8241-377E789AA252}" srcOrd="1" destOrd="0" parTransId="{FB60B04C-796D-481B-8157-C9FDF3612961}" sibTransId="{7D5DA87C-39C4-41D6-8959-A8B56024F027}"/>
    <dgm:cxn modelId="{2E0AACA1-B846-4754-B558-396F7ADC1153}" type="presOf" srcId="{6D9B1062-E29B-4244-8CA8-D25A181B04E1}" destId="{D6C40978-A010-4AFD-B507-32A11BA64241}" srcOrd="0" destOrd="0" presId="urn:microsoft.com/office/officeart/2005/8/layout/vList4"/>
    <dgm:cxn modelId="{059141A8-CF80-466A-91A8-9FCCB81753A5}" type="presOf" srcId="{886A574E-1F8D-4C7B-9859-1D50A8F2B966}" destId="{59B0D0EE-BAF8-4162-9A3D-F48BA7DC58F3}" srcOrd="0" destOrd="1" presId="urn:microsoft.com/office/officeart/2005/8/layout/vList4"/>
    <dgm:cxn modelId="{A10EDBAE-D25F-4DE5-9B0A-FADEAA67E538}" type="presOf" srcId="{BE3462DA-98C3-464B-9F74-5AAD5E95A606}" destId="{32E14BED-403A-4778-881A-6FA6DB36520B}" srcOrd="0" destOrd="0" presId="urn:microsoft.com/office/officeart/2005/8/layout/vList4"/>
    <dgm:cxn modelId="{78D6EEB2-603B-44BD-B083-54A90E1CDC91}" srcId="{55F21BF6-8A85-4D2D-A465-DD981260DF36}" destId="{886A574E-1F8D-4C7B-9859-1D50A8F2B966}" srcOrd="0" destOrd="0" parTransId="{6204998D-114A-4D03-AB6F-C5FB3720011A}" sibTransId="{F2FEC98B-F989-4176-BEB1-98C9108C8947}"/>
    <dgm:cxn modelId="{2AD89DD2-92EA-435A-93BD-4D9F566A444B}" type="presOf" srcId="{87FE3C63-55EF-4A5B-8241-377E789AA252}" destId="{44FDAD02-C4E2-4692-A296-09F5914DD801}" srcOrd="1" destOrd="0" presId="urn:microsoft.com/office/officeart/2005/8/layout/vList4"/>
    <dgm:cxn modelId="{0AC86DD6-968E-4AFA-AF64-4899A6563E2F}" type="presOf" srcId="{9EC78061-4E50-426A-8CA6-377245B48001}" destId="{59B0D0EE-BAF8-4162-9A3D-F48BA7DC58F3}" srcOrd="0" destOrd="2" presId="urn:microsoft.com/office/officeart/2005/8/layout/vList4"/>
    <dgm:cxn modelId="{6825FC71-6365-4E0E-AB3C-2EF5AD6CF8FE}" type="presParOf" srcId="{32E14BED-403A-4778-881A-6FA6DB36520B}" destId="{351712A7-60F4-4E90-B21A-1B6A17488E9B}" srcOrd="0" destOrd="0" presId="urn:microsoft.com/office/officeart/2005/8/layout/vList4"/>
    <dgm:cxn modelId="{3AEABC20-D8E3-47B2-81A9-57922350FBC0}" type="presParOf" srcId="{351712A7-60F4-4E90-B21A-1B6A17488E9B}" destId="{D6C40978-A010-4AFD-B507-32A11BA64241}" srcOrd="0" destOrd="0" presId="urn:microsoft.com/office/officeart/2005/8/layout/vList4"/>
    <dgm:cxn modelId="{7B5114DE-FDFB-4151-BE91-9D996751B9F4}" type="presParOf" srcId="{351712A7-60F4-4E90-B21A-1B6A17488E9B}" destId="{BBC513D0-E16D-4263-8AB6-023FEAF370C3}" srcOrd="1" destOrd="0" presId="urn:microsoft.com/office/officeart/2005/8/layout/vList4"/>
    <dgm:cxn modelId="{1376B55E-E213-451A-B557-ECD134021368}" type="presParOf" srcId="{351712A7-60F4-4E90-B21A-1B6A17488E9B}" destId="{A7BC6544-EE32-4FD9-A2F4-D7DC80EDD732}" srcOrd="2" destOrd="0" presId="urn:microsoft.com/office/officeart/2005/8/layout/vList4"/>
    <dgm:cxn modelId="{516BBFEA-A6C2-49C7-9DED-12C7E5ADD5B0}" type="presParOf" srcId="{32E14BED-403A-4778-881A-6FA6DB36520B}" destId="{F70AEE14-C28F-45A9-88E4-9093CF27ABFD}" srcOrd="1" destOrd="0" presId="urn:microsoft.com/office/officeart/2005/8/layout/vList4"/>
    <dgm:cxn modelId="{F6901CA0-F78B-4FAD-A912-82779A76DB78}" type="presParOf" srcId="{32E14BED-403A-4778-881A-6FA6DB36520B}" destId="{FD0AA761-0E37-4892-A61D-E35CF5D14274}" srcOrd="2" destOrd="0" presId="urn:microsoft.com/office/officeart/2005/8/layout/vList4"/>
    <dgm:cxn modelId="{6D8DC09D-AA66-4B5F-85D6-9CAA50DF5032}" type="presParOf" srcId="{FD0AA761-0E37-4892-A61D-E35CF5D14274}" destId="{EF9A9C36-598D-4453-8E00-6360D98A7053}" srcOrd="0" destOrd="0" presId="urn:microsoft.com/office/officeart/2005/8/layout/vList4"/>
    <dgm:cxn modelId="{9D159D62-B712-492F-8B32-0A263A22E850}" type="presParOf" srcId="{FD0AA761-0E37-4892-A61D-E35CF5D14274}" destId="{BA113295-6013-4272-943C-59EC16A96384}" srcOrd="1" destOrd="0" presId="urn:microsoft.com/office/officeart/2005/8/layout/vList4"/>
    <dgm:cxn modelId="{BF7A55BE-E2E3-47AF-88EF-986163582B41}" type="presParOf" srcId="{FD0AA761-0E37-4892-A61D-E35CF5D14274}" destId="{44FDAD02-C4E2-4692-A296-09F5914DD801}" srcOrd="2" destOrd="0" presId="urn:microsoft.com/office/officeart/2005/8/layout/vList4"/>
    <dgm:cxn modelId="{CCC4F6CD-1BC7-471A-8A3D-4E67D09540F2}" type="presParOf" srcId="{32E14BED-403A-4778-881A-6FA6DB36520B}" destId="{35984114-0F1D-48C3-BEC2-DD016B16E4ED}" srcOrd="3" destOrd="0" presId="urn:microsoft.com/office/officeart/2005/8/layout/vList4"/>
    <dgm:cxn modelId="{0401C220-C59A-463E-9FEE-489BC1DF2C81}" type="presParOf" srcId="{32E14BED-403A-4778-881A-6FA6DB36520B}" destId="{FEB3B70E-2FCA-456F-B8A9-3A9940786F12}" srcOrd="4" destOrd="0" presId="urn:microsoft.com/office/officeart/2005/8/layout/vList4"/>
    <dgm:cxn modelId="{9A46E3FA-FB5B-4DD9-B1C5-DBDD630E2DCC}" type="presParOf" srcId="{FEB3B70E-2FCA-456F-B8A9-3A9940786F12}" destId="{59B0D0EE-BAF8-4162-9A3D-F48BA7DC58F3}" srcOrd="0" destOrd="0" presId="urn:microsoft.com/office/officeart/2005/8/layout/vList4"/>
    <dgm:cxn modelId="{39F4F84D-B1AA-4781-B10B-E4C2FEA76A9E}" type="presParOf" srcId="{FEB3B70E-2FCA-456F-B8A9-3A9940786F12}" destId="{55597793-DD8F-4EFF-B4A4-3E22B1D850E6}" srcOrd="1" destOrd="0" presId="urn:microsoft.com/office/officeart/2005/8/layout/vList4"/>
    <dgm:cxn modelId="{AB8F0E4B-0933-4C5A-93AC-0F5D8EA17094}" type="presParOf" srcId="{FEB3B70E-2FCA-456F-B8A9-3A9940786F12}" destId="{402215EB-E4B4-4BDE-A42C-F8519811BCAA}" srcOrd="2" destOrd="0" presId="urn:microsoft.com/office/officeart/2005/8/layout/vList4"/>
  </dgm:cxnLst>
  <dgm:bg>
    <a:blipFill>
      <a:blip xmlns:r="http://schemas.openxmlformats.org/officeDocument/2006/relationships" r:embed="rId7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40978-A010-4AFD-B507-32A11BA64241}">
      <dsp:nvSpPr>
        <dsp:cNvPr id="0" name=""/>
        <dsp:cNvSpPr/>
      </dsp:nvSpPr>
      <dsp:spPr>
        <a:xfrm>
          <a:off x="0" y="0"/>
          <a:ext cx="7390356" cy="15950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C00000"/>
              </a:solidFill>
            </a:rPr>
            <a:t>УСИЛИВАЕТ ВПЕЧАТЛЕНИЕ</a:t>
          </a:r>
        </a:p>
      </dsp:txBody>
      <dsp:txXfrm>
        <a:off x="1637571" y="0"/>
        <a:ext cx="5752784" cy="1595002"/>
      </dsp:txXfrm>
    </dsp:sp>
    <dsp:sp modelId="{BBC513D0-E16D-4263-8AB6-023FEAF370C3}">
      <dsp:nvSpPr>
        <dsp:cNvPr id="0" name=""/>
        <dsp:cNvSpPr/>
      </dsp:nvSpPr>
      <dsp:spPr>
        <a:xfrm>
          <a:off x="159500" y="159500"/>
          <a:ext cx="1478071" cy="1276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A9C36-598D-4453-8E00-6360D98A7053}">
      <dsp:nvSpPr>
        <dsp:cNvPr id="0" name=""/>
        <dsp:cNvSpPr/>
      </dsp:nvSpPr>
      <dsp:spPr>
        <a:xfrm>
          <a:off x="0" y="1754502"/>
          <a:ext cx="7390356" cy="15950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accent6"/>
              </a:solidFill>
            </a:rPr>
            <a:t>ОБЛЕГЧАЕТ ПОНИМАНИЕ</a:t>
          </a:r>
        </a:p>
      </dsp:txBody>
      <dsp:txXfrm>
        <a:off x="1637571" y="1754502"/>
        <a:ext cx="5752784" cy="1595002"/>
      </dsp:txXfrm>
    </dsp:sp>
    <dsp:sp modelId="{BA113295-6013-4272-943C-59EC16A96384}">
      <dsp:nvSpPr>
        <dsp:cNvPr id="0" name=""/>
        <dsp:cNvSpPr/>
      </dsp:nvSpPr>
      <dsp:spPr>
        <a:xfrm>
          <a:off x="159500" y="1914003"/>
          <a:ext cx="1478071" cy="1276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0D0EE-BAF8-4162-9A3D-F48BA7DC58F3}">
      <dsp:nvSpPr>
        <dsp:cNvPr id="0" name=""/>
        <dsp:cNvSpPr/>
      </dsp:nvSpPr>
      <dsp:spPr>
        <a:xfrm>
          <a:off x="0" y="3509005"/>
          <a:ext cx="7390356" cy="15950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accent6"/>
              </a:solidFill>
            </a:rPr>
            <a:t>ПОЗВОЛЯЕТ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/>
              </a:solidFill>
            </a:rPr>
            <a:t>Правильно истолковать результаты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/>
              </a:solidFill>
            </a:rPr>
            <a:t>Лучше осмыслить результаты</a:t>
          </a:r>
        </a:p>
      </dsp:txBody>
      <dsp:txXfrm>
        <a:off x="1637571" y="3509005"/>
        <a:ext cx="5752784" cy="1595002"/>
      </dsp:txXfrm>
    </dsp:sp>
    <dsp:sp modelId="{55597793-DD8F-4EFF-B4A4-3E22B1D850E6}">
      <dsp:nvSpPr>
        <dsp:cNvPr id="0" name=""/>
        <dsp:cNvSpPr/>
      </dsp:nvSpPr>
      <dsp:spPr>
        <a:xfrm>
          <a:off x="159500" y="3668505"/>
          <a:ext cx="1478071" cy="1276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47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11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28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72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C5026-0E15-4BAA-A63C-EA78FA44C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C94E-0DC5-4C47-AA25-E419F9BE3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C1E11-313D-4A98-93C4-35CA37C1E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B3F42-C25E-4DD3-AE69-37B1ED02A5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9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D96DD2-E9DA-4189-9ECE-1027B42B0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81ECC5-98CD-4DAD-A948-5E5B791E6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BA37A7-9D47-4EC5-AC14-6892AB091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5404D-C365-41A6-8CDD-07C4DDBF77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6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5B850-172E-4B0C-A50F-A279CE4B6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0EE19-D0A6-4094-960D-54EA6C639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F7D0E-D662-4993-A54C-B117EBD57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AB2E4-3DC6-44FD-8C88-6EE1240BF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77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88497-information-human-text-faq-question-behavio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4C65A9-4769-9BB5-0662-9E4BD5211405}"/>
              </a:ext>
            </a:extLst>
          </p:cNvPr>
          <p:cNvSpPr/>
          <p:nvPr/>
        </p:nvSpPr>
        <p:spPr>
          <a:xfrm>
            <a:off x="425885" y="939453"/>
            <a:ext cx="83047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YS Text"/>
              </a:rPr>
              <a:t>Наглядное представление </a:t>
            </a:r>
          </a:p>
          <a:p>
            <a:pPr algn="ctr"/>
            <a:r>
              <a:rPr lang="ru-RU" sz="4400" b="1" i="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YS Text"/>
              </a:rPr>
              <a:t>статистической информации</a:t>
            </a:r>
            <a:endParaRPr lang="ru-R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0E12C-53DE-0A1B-F280-0B3E8CD97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14" y="2822447"/>
            <a:ext cx="5997261" cy="3352181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3B8F-D10D-746F-DAD8-2005A981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47EFB-0113-5EF6-EDFA-9C796B392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EF0B5-FA67-B884-0BFE-7153AEDD367F}"/>
              </a:ext>
            </a:extLst>
          </p:cNvPr>
          <p:cNvSpPr txBox="1"/>
          <p:nvPr/>
        </p:nvSpPr>
        <p:spPr>
          <a:xfrm>
            <a:off x="2223287" y="86416"/>
            <a:ext cx="566037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Занимательная статистика.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C913A-95CA-C313-2B90-7D1ED155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6" y="849664"/>
            <a:ext cx="8381641" cy="52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3B8F-D10D-746F-DAD8-2005A981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47EFB-0113-5EF6-EDFA-9C796B392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07BCB-1A06-19BC-1549-91778FBA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23" y="764648"/>
            <a:ext cx="6791857" cy="6093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1211CE-95B7-D381-426B-618554BA998F}"/>
              </a:ext>
            </a:extLst>
          </p:cNvPr>
          <p:cNvSpPr txBox="1"/>
          <p:nvPr/>
        </p:nvSpPr>
        <p:spPr>
          <a:xfrm>
            <a:off x="2022870" y="179873"/>
            <a:ext cx="566037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Занимательная статистика.</a:t>
            </a:r>
          </a:p>
        </p:txBody>
      </p:sp>
    </p:spTree>
    <p:extLst>
      <p:ext uri="{BB962C8B-B14F-4D97-AF65-F5344CB8AC3E}">
        <p14:creationId xmlns:p14="http://schemas.microsoft.com/office/powerpoint/2010/main" val="384329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3B8F-D10D-746F-DAD8-2005A981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47EFB-0113-5EF6-EDFA-9C796B392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EF0B5-FA67-B884-0BFE-7153AEDD367F}"/>
              </a:ext>
            </a:extLst>
          </p:cNvPr>
          <p:cNvSpPr txBox="1"/>
          <p:nvPr/>
        </p:nvSpPr>
        <p:spPr>
          <a:xfrm>
            <a:off x="2310969" y="0"/>
            <a:ext cx="566037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Занимательная статистика.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35081-4594-7CA1-9535-AF106D36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93" y="942891"/>
            <a:ext cx="7076661" cy="56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051C-649E-7C5C-39CD-30DCC9AB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   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Результаты переписи 2022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b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C98C98-A4CF-22D0-D0DC-4459CAF0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3" y="784529"/>
            <a:ext cx="6375747" cy="56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5346-15E5-4B1F-99F2-B2F78E6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2B3D2C5-26DD-4256-A15C-6411EA6A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371282"/>
            <a:ext cx="8763000" cy="114123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ДЛЯ ЧЕГО НУЖНЫ СТАТИСТИЧЕСКИЕ ДАННЫЕ</a:t>
            </a:r>
          </a:p>
          <a:p>
            <a:pPr>
              <a:defRPr/>
            </a:pPr>
            <a:endParaRPr lang="ru-RU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CA2B0-6A9D-2682-5291-D745AB6A976E}"/>
              </a:ext>
            </a:extLst>
          </p:cNvPr>
          <p:cNvSpPr txBox="1"/>
          <p:nvPr/>
        </p:nvSpPr>
        <p:spPr>
          <a:xfrm>
            <a:off x="100207" y="1227551"/>
            <a:ext cx="9043793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sz="2400" dirty="0"/>
          </a:p>
          <a:p>
            <a:pPr algn="l" rtl="0" latinLnBrk="1" hangingPunct="0"/>
            <a:endParaRPr lang="ru-RU" sz="2400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DA5F29-FCC9-2121-81D7-932328D1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2999" y="1512518"/>
            <a:ext cx="6685767" cy="5345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6EDD5-AC1D-3AC1-245F-3DCF22A1C5F2}"/>
              </a:ext>
            </a:extLst>
          </p:cNvPr>
          <p:cNvSpPr txBox="1"/>
          <p:nvPr/>
        </p:nvSpPr>
        <p:spPr>
          <a:xfrm>
            <a:off x="1142999" y="6926722"/>
            <a:ext cx="668576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900">
                <a:hlinkClick r:id="rId4" tooltip="https://freepngimg.com/png/88497-information-human-text-faq-question-behavior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5" tooltip="https://creativecommons.org/licenses/by-nc/3.0/"/>
              </a:rPr>
              <a:t>CC BY-NC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5948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>
            <a:extLst>
              <a:ext uri="{FF2B5EF4-FFF2-40B4-BE49-F238E27FC236}">
                <a16:creationId xmlns:a16="http://schemas.microsoft.com/office/drawing/2014/main" id="{C06EC2B6-5048-4804-8155-619528DB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9" y="335153"/>
            <a:ext cx="88605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Статистика – </a:t>
            </a:r>
            <a:r>
              <a:rPr lang="ru-RU" alt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наука, которая занимается получением, обработкой и анализом</a:t>
            </a:r>
            <a:r>
              <a:rPr lang="ru-RU" altLang="ru-RU" sz="2800" b="1" i="1" dirty="0">
                <a:solidFill>
                  <a:schemeClr val="accent6"/>
                </a:solidFill>
              </a:rPr>
              <a:t> </a:t>
            </a:r>
            <a:r>
              <a:rPr lang="ru-RU" alt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количественных данных</a:t>
            </a:r>
            <a:r>
              <a:rPr lang="ru-RU" altLang="ru-RU" sz="2800" b="1" i="1" dirty="0">
                <a:solidFill>
                  <a:schemeClr val="accent6"/>
                </a:solidFill>
              </a:rPr>
              <a:t> </a:t>
            </a:r>
            <a:endParaRPr lang="ru-RU" altLang="ru-RU" sz="2800" b="1" i="1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о разнообразных массовых явлениях,</a:t>
            </a:r>
            <a:r>
              <a:rPr lang="ru-RU" altLang="ru-RU" sz="2800" b="1" i="1" dirty="0">
                <a:solidFill>
                  <a:schemeClr val="accent6"/>
                </a:solidFill>
              </a:rPr>
              <a:t> </a:t>
            </a:r>
            <a:r>
              <a:rPr lang="ru-RU" alt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происходящих</a:t>
            </a:r>
          </a:p>
          <a:p>
            <a:pPr algn="ctr" eaLnBrk="1" hangingPunct="1"/>
            <a:r>
              <a:rPr lang="ru-RU" alt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в природе и обществе.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778B194-96A1-F26C-9D9E-CA2EB636DF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2881629"/>
            <a:ext cx="7886700" cy="26574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— это раздел математики в котором изучаются вопросы сбора, измерения и анализа информации, представленной в числовой форме.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Происходит слово статистика от латинского слова </a:t>
            </a:r>
            <a:r>
              <a:rPr lang="ru-RU" sz="2800" b="1" i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status</a:t>
            </a: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(состояние или положение дел)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EC32-DDB9-40FF-B924-2F87D83F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46"/>
            <a:ext cx="9143999" cy="822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Сбор  и регистрация данных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58E4B90-8DAE-4C2E-ADCC-E74FA446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2" y="954671"/>
            <a:ext cx="8309114" cy="444477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Всякое статистическое исследование начинается со сбора информации.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Для обобщения и систематизации данных, их по какому-то признаку разбивают на группы и результаты сводят в таблицы.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Проводят анализ, используя различные обобщающие показатели, простейшими из них являются 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мода, медиана, размах, среднее арифметическое</a:t>
            </a: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5346-15E5-4B1F-99F2-B2F78E6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2B3D2C5-26DD-4256-A15C-6411EA6A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6315"/>
            <a:ext cx="8763000" cy="5638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ФОРМА ПРЕДСТАВЛЕНИЯ РЕЗУЛЬТАТОВ</a:t>
            </a:r>
          </a:p>
          <a:p>
            <a:pPr>
              <a:defRPr/>
            </a:pPr>
            <a:endParaRPr lang="ru-RU" b="1" i="1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11EB507E-39ED-D14D-ED0A-A0E7A739C40A}"/>
              </a:ext>
            </a:extLst>
          </p:cNvPr>
          <p:cNvSpPr txBox="1">
            <a:spLocks/>
          </p:cNvSpPr>
          <p:nvPr/>
        </p:nvSpPr>
        <p:spPr>
          <a:xfrm>
            <a:off x="0" y="1362529"/>
            <a:ext cx="8763000" cy="5088375"/>
          </a:xfr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ПРОСТАЯ - запись результатов в порядке их появления (или получения) - запись в ряд, называемый простым статистическим рядом, или рядом данных, или выборкой. 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Отдельные значения х, составляющие этот ряд, называют вариантами или просто данными, или результатами наблюдений. 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Количество вариант в ряду называют объемом ряда, или объемом выборки.</a:t>
            </a:r>
          </a:p>
          <a:p>
            <a:pPr>
              <a:defRPr/>
            </a:pP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5346-15E5-4B1F-99F2-B2F78E6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2B3D2C5-26DD-4256-A15C-6411EA6A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6315"/>
            <a:ext cx="8763000" cy="563880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ПРИМЕР:</a:t>
            </a:r>
          </a:p>
          <a:p>
            <a:pPr marL="0" indent="0">
              <a:buNone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СОБЫТИЕ: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11EB507E-39ED-D14D-ED0A-A0E7A739C40A}"/>
              </a:ext>
            </a:extLst>
          </p:cNvPr>
          <p:cNvSpPr txBox="1">
            <a:spLocks/>
          </p:cNvSpPr>
          <p:nvPr/>
        </p:nvSpPr>
        <p:spPr>
          <a:xfrm>
            <a:off x="190499" y="1265129"/>
            <a:ext cx="4945171" cy="5506556"/>
          </a:xfr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Игральный кубик бросили 12 раз и записали ИНФОРМАЦИЯ: выпавшие числа в порядке их появления: </a:t>
            </a:r>
            <a:r>
              <a:rPr lang="ru-RU" sz="2800" b="1" dirty="0">
                <a:solidFill>
                  <a:srgbClr val="FF0000"/>
                </a:solidFill>
              </a:rPr>
              <a:t>3,4,5,6,6,6,5,1,4,6,1,4   (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ru-RU" sz="2800" b="1" dirty="0">
                <a:solidFill>
                  <a:srgbClr val="FF0000"/>
                </a:solidFill>
              </a:rPr>
              <a:t> =12).</a:t>
            </a:r>
          </a:p>
          <a:p>
            <a:pPr marL="0" indent="0">
              <a:buNone/>
              <a:defRPr/>
            </a:pPr>
            <a:r>
              <a:rPr lang="ru-RU" sz="28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ОБРАБОТКА РЕЗУЛЬТАТОВ: Вариантами в ряду являются </a:t>
            </a:r>
            <a:r>
              <a:rPr lang="ru-RU" sz="2800" b="1" i="1" dirty="0">
                <a:solidFill>
                  <a:srgbClr val="FF0000"/>
                </a:solidFill>
              </a:rPr>
              <a:t>х</a:t>
            </a:r>
            <a:r>
              <a:rPr lang="ru-RU" sz="2800" b="1" i="1" baseline="-25000" dirty="0">
                <a:solidFill>
                  <a:srgbClr val="FF0000"/>
                </a:solidFill>
              </a:rPr>
              <a:t>1</a:t>
            </a:r>
            <a:r>
              <a:rPr lang="ru-RU" sz="2800" b="1" i="1" dirty="0">
                <a:solidFill>
                  <a:srgbClr val="FF0000"/>
                </a:solidFill>
              </a:rPr>
              <a:t> = </a:t>
            </a:r>
            <a:r>
              <a:rPr lang="ru-RU" sz="2800" b="1" dirty="0">
                <a:solidFill>
                  <a:srgbClr val="FF0000"/>
                </a:solidFill>
              </a:rPr>
              <a:t>3, </a:t>
            </a:r>
            <a:r>
              <a:rPr lang="ru-RU" sz="2800" b="1" i="1" dirty="0">
                <a:solidFill>
                  <a:srgbClr val="FF0000"/>
                </a:solidFill>
              </a:rPr>
              <a:t>х</a:t>
            </a:r>
            <a:r>
              <a:rPr lang="ru-RU" sz="2800" b="1" i="1" baseline="-25000" dirty="0">
                <a:solidFill>
                  <a:srgbClr val="FF0000"/>
                </a:solidFill>
              </a:rPr>
              <a:t>2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= 4, х</a:t>
            </a:r>
            <a:r>
              <a:rPr lang="ru-RU" sz="2800" b="1" baseline="-25000" dirty="0">
                <a:solidFill>
                  <a:srgbClr val="FF0000"/>
                </a:solidFill>
              </a:rPr>
              <a:t>3</a:t>
            </a:r>
            <a:r>
              <a:rPr lang="ru-RU" sz="2800" b="1" dirty="0">
                <a:solidFill>
                  <a:srgbClr val="FF0000"/>
                </a:solidFill>
              </a:rPr>
              <a:t> = 5, </a:t>
            </a:r>
            <a:r>
              <a:rPr lang="ru-RU" sz="2800" b="1" i="1" dirty="0">
                <a:solidFill>
                  <a:srgbClr val="FF0000"/>
                </a:solidFill>
              </a:rPr>
              <a:t>х</a:t>
            </a:r>
            <a:r>
              <a:rPr lang="ru-RU" sz="2800" b="1" i="1" baseline="-25000" dirty="0">
                <a:solidFill>
                  <a:srgbClr val="FF0000"/>
                </a:solidFill>
              </a:rPr>
              <a:t>4</a:t>
            </a:r>
            <a:r>
              <a:rPr lang="ru-RU" sz="2800" b="1" i="1" dirty="0">
                <a:solidFill>
                  <a:srgbClr val="FF0000"/>
                </a:solidFill>
              </a:rPr>
              <a:t> = </a:t>
            </a:r>
            <a:r>
              <a:rPr lang="ru-RU" sz="2800" b="1" dirty="0">
                <a:solidFill>
                  <a:srgbClr val="FF0000"/>
                </a:solidFill>
              </a:rPr>
              <a:t>6, х</a:t>
            </a:r>
            <a:r>
              <a:rPr lang="ru-RU" sz="2800" b="1" baseline="-25000" dirty="0">
                <a:solidFill>
                  <a:srgbClr val="FF0000"/>
                </a:solidFill>
              </a:rPr>
              <a:t>5</a:t>
            </a:r>
            <a:r>
              <a:rPr lang="ru-RU" sz="2800" b="1" dirty="0">
                <a:solidFill>
                  <a:srgbClr val="FF0000"/>
                </a:solidFill>
              </a:rPr>
              <a:t> = 6</a:t>
            </a:r>
            <a:r>
              <a:rPr lang="ru-RU" sz="2800" b="1" dirty="0"/>
              <a:t> …. </a:t>
            </a:r>
            <a:endParaRPr lang="ru-RU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715EF-9248-36B0-5527-9523CC8F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842" y="0"/>
            <a:ext cx="1987158" cy="1046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D203D6-01B3-7B65-9DE2-C87D52CE3A7F}"/>
              </a:ext>
            </a:extLst>
          </p:cNvPr>
          <p:cNvSpPr txBox="1"/>
          <p:nvPr/>
        </p:nvSpPr>
        <p:spPr>
          <a:xfrm>
            <a:off x="5316821" y="1157937"/>
            <a:ext cx="3680042" cy="3529169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НЕДОСТАТКИ ПРЕДСТАВЛЕНИЯ РЕЗУЛЬТАТОВ 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в форме простого ряда:</a:t>
            </a:r>
          </a:p>
          <a:p>
            <a:pPr marL="0" indent="0" algn="ctr">
              <a:spcBef>
                <a:spcPts val="700"/>
              </a:spcBef>
              <a:buSzPct val="100000"/>
              <a:buFont typeface="Arial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громоздкость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(если число результатов (п) велико, запись будет очень длинной) 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труднообозримость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(закономерности ряда не бросаются в глаза)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8E599-AA2B-F6DE-DC7D-F3AF9829D9B9}"/>
              </a:ext>
            </a:extLst>
          </p:cNvPr>
          <p:cNvSpPr txBox="1"/>
          <p:nvPr/>
        </p:nvSpPr>
        <p:spPr>
          <a:xfrm>
            <a:off x="5316821" y="4975395"/>
            <a:ext cx="3636679" cy="1720982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algn="ctr">
              <a:spcBef>
                <a:spcPts val="700"/>
              </a:spcBef>
              <a:buSzPct val="100000"/>
              <a:buFont typeface="Arial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УСТРАНЕНИЕ</a:t>
            </a:r>
          </a:p>
          <a:p>
            <a:pPr marL="0" indent="0" algn="ctr">
              <a:buFont typeface="Arial"/>
              <a:buNone/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обработка ряда: упорядочивают ряд, располагают варианты в порядке их возрастания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3DCE24E-0D33-5FB8-146D-D646B29A208C}"/>
              </a:ext>
            </a:extLst>
          </p:cNvPr>
          <p:cNvSpPr/>
          <p:nvPr/>
        </p:nvSpPr>
        <p:spPr>
          <a:xfrm>
            <a:off x="6989523" y="4798473"/>
            <a:ext cx="526093" cy="111367"/>
          </a:xfrm>
          <a:prstGeom prst="downArrow">
            <a:avLst/>
          </a:prstGeom>
          <a:solidFill>
            <a:srgbClr val="C00000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55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EF39E-298E-43FC-97EC-A45AE065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                            Таблица – статистическое распределение </a:t>
            </a:r>
            <a:br>
              <a:rPr lang="ru-RU" sz="4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364741D-AC41-4120-93D8-A7A13EB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14193"/>
            <a:ext cx="9067800" cy="3557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Если записывать только значения встречающихся вариант (по одному разу), а под каждым значением будем писать число, показывающее, сколько раз это значение встречается в ряду; получим запись: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769A474-EC1D-4848-B4BF-DAD49CCB6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05394"/>
              </p:ext>
            </p:extLst>
          </p:nvPr>
        </p:nvGraphicFramePr>
        <p:xfrm>
          <a:off x="76200" y="2422103"/>
          <a:ext cx="9067802" cy="28065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528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Варианта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xi</a:t>
                      </a:r>
                      <a:endParaRPr lang="ru-RU" sz="20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объём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1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dirty="0">
                          <a:solidFill>
                            <a:srgbClr val="FF0000"/>
                          </a:solidFill>
                        </a:rPr>
                        <a:t>Кратность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(частота) </a:t>
                      </a:r>
                      <a:r>
                        <a:rPr lang="en-US" sz="1800" b="1" i="1" dirty="0" err="1">
                          <a:solidFill>
                            <a:srgbClr val="FF0000"/>
                          </a:solidFill>
                        </a:rPr>
                        <a:t>nj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8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58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Относительная частота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370380"/>
                  </a:ext>
                </a:extLst>
              </a:tr>
            </a:tbl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id="{A28E7F5B-569A-40E8-957B-D8310952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14" y="2842935"/>
            <a:ext cx="841660" cy="6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E5C68-A775-1A10-4099-8E10216DE999}"/>
              </a:ext>
            </a:extLst>
          </p:cNvPr>
          <p:cNvSpPr txBox="1"/>
          <p:nvPr/>
        </p:nvSpPr>
        <p:spPr>
          <a:xfrm>
            <a:off x="181463" y="5103348"/>
            <a:ext cx="8857274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Такая запись статистических данных называется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</a:rPr>
              <a:t>статистическим распределением ряда;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величины </a:t>
            </a:r>
            <a:r>
              <a:rPr lang="en-US" sz="2400" b="1" i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nj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называются частотами значений варианты </a:t>
            </a:r>
            <a:r>
              <a:rPr lang="en-US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xi.</a:t>
            </a:r>
          </a:p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Наряду с частотами используются относительные частоты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5346-15E5-4B1F-99F2-B2F78E6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2B3D2C5-26DD-4256-A15C-6411EA6A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6315"/>
            <a:ext cx="8763000" cy="114123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НАГЛЯДНАЯ ФОРМА ПРЕДСТАВЛЕНИЯ РЕЗУЛЬТАТОВ</a:t>
            </a:r>
          </a:p>
          <a:p>
            <a:pPr>
              <a:defRPr/>
            </a:pPr>
            <a:endParaRPr lang="ru-RU" b="1" i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561046C-AFA1-8340-B796-9BF9EE9F8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819952"/>
              </p:ext>
            </p:extLst>
          </p:nvPr>
        </p:nvGraphicFramePr>
        <p:xfrm>
          <a:off x="864296" y="1397000"/>
          <a:ext cx="7390356" cy="5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969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EF39E-298E-43FC-97EC-A45AE065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                                                 Таблица – статистическое распределение </a:t>
            </a:r>
            <a:br>
              <a:rPr lang="ru-RU" sz="4400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769A474-EC1D-4848-B4BF-DAD49CCB6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2790"/>
              </p:ext>
            </p:extLst>
          </p:nvPr>
        </p:nvGraphicFramePr>
        <p:xfrm>
          <a:off x="38099" y="969084"/>
          <a:ext cx="9067802" cy="17760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528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Варианта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</a:rPr>
                        <a:t>xi</a:t>
                      </a:r>
                      <a:endParaRPr lang="ru-RU" sz="20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объём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1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dirty="0">
                          <a:solidFill>
                            <a:srgbClr val="FF0000"/>
                          </a:solidFill>
                        </a:rPr>
                        <a:t>Кратность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(частота) </a:t>
                      </a:r>
                      <a:r>
                        <a:rPr lang="en-US" sz="1800" b="1" i="1" dirty="0" err="1">
                          <a:solidFill>
                            <a:srgbClr val="FF0000"/>
                          </a:solidFill>
                        </a:rPr>
                        <a:t>nj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8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id="{A28E7F5B-569A-40E8-957B-D8310952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84" y="1402442"/>
            <a:ext cx="841660" cy="6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E5C68-A775-1A10-4099-8E10216DE999}"/>
              </a:ext>
            </a:extLst>
          </p:cNvPr>
          <p:cNvSpPr txBox="1"/>
          <p:nvPr/>
        </p:nvSpPr>
        <p:spPr>
          <a:xfrm>
            <a:off x="689452" y="6113549"/>
            <a:ext cx="17099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Диаграмма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A3DB3C1-30DB-A21B-E984-5BB62307E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023853"/>
              </p:ext>
            </p:extLst>
          </p:nvPr>
        </p:nvGraphicFramePr>
        <p:xfrm>
          <a:off x="392301" y="3164146"/>
          <a:ext cx="2304268" cy="269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1F7C434-9F07-75FE-FCA7-159A80450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33583"/>
              </p:ext>
            </p:extLst>
          </p:nvPr>
        </p:nvGraphicFramePr>
        <p:xfrm>
          <a:off x="3282072" y="2880791"/>
          <a:ext cx="2420490" cy="338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3FA9821-CEAF-2C49-7301-47B3A522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693234"/>
              </p:ext>
            </p:extLst>
          </p:nvPr>
        </p:nvGraphicFramePr>
        <p:xfrm>
          <a:off x="6288065" y="2909873"/>
          <a:ext cx="2648570" cy="320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64CB2F-CA30-3344-5A13-74DE37F08CCE}"/>
              </a:ext>
            </a:extLst>
          </p:cNvPr>
          <p:cNvSpPr txBox="1"/>
          <p:nvPr/>
        </p:nvSpPr>
        <p:spPr>
          <a:xfrm>
            <a:off x="3282072" y="6166743"/>
            <a:ext cx="22759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Гистограмма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7D59B-6930-E6BF-C0EA-D8CDDB085A1B}"/>
              </a:ext>
            </a:extLst>
          </p:cNvPr>
          <p:cNvSpPr txBox="1"/>
          <p:nvPr/>
        </p:nvSpPr>
        <p:spPr>
          <a:xfrm>
            <a:off x="6592163" y="6165605"/>
            <a:ext cx="17099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Полигон</a:t>
            </a:r>
          </a:p>
        </p:txBody>
      </p:sp>
    </p:spTree>
    <p:extLst>
      <p:ext uri="{BB962C8B-B14F-4D97-AF65-F5344CB8AC3E}">
        <p14:creationId xmlns:p14="http://schemas.microsoft.com/office/powerpoint/2010/main" val="34312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5346-15E5-4B1F-99F2-B2F78E6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2B3D2C5-26DD-4256-A15C-6411EA6A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6315"/>
            <a:ext cx="8763000" cy="114123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НАГЛЯДНАЯ ФОРМА ПРЕДСТАВЛЕНИЯ РЕЗУЛЬТАТОВ</a:t>
            </a:r>
          </a:p>
          <a:p>
            <a:pPr>
              <a:defRPr/>
            </a:pPr>
            <a:endParaRPr lang="ru-RU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CA2B0-6A9D-2682-5291-D745AB6A976E}"/>
              </a:ext>
            </a:extLst>
          </p:cNvPr>
          <p:cNvSpPr txBox="1"/>
          <p:nvPr/>
        </p:nvSpPr>
        <p:spPr>
          <a:xfrm>
            <a:off x="100207" y="1227551"/>
            <a:ext cx="9043793" cy="6447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spcBef>
                <a:spcPts val="700"/>
              </a:spcBef>
              <a:buSzPct val="100000"/>
              <a:defRPr/>
            </a:pPr>
            <a:r>
              <a:rPr lang="ru-RU" b="0" i="0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Столбчатая диаграмма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(ряд одинаковых простых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геометрических фигур) - применяют в случаях, когда показывают динамику изменения данных во времени или при распределении данных, полученных при изучении статистических исследований.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Круговая диаграмма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(разбитый на секторы круг) - применяют для отображения соотношения между частями исследуемой совокупности.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Полигон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(ломаная линия)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применяют для наглядности динамики изменения статистических данных во времени.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Гистограмма </a:t>
            </a:r>
            <a:r>
              <a:rPr lang="ru-RU" sz="2400" b="0" i="0" dirty="0">
                <a:solidFill>
                  <a:srgbClr val="1A1A1A"/>
                </a:solidFill>
                <a:effectLst/>
                <a:latin typeface="YS Text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применяют для отображения количественного соотношения</a:t>
            </a:r>
          </a:p>
          <a:p>
            <a:pPr algn="ctr">
              <a:spcBef>
                <a:spcPts val="700"/>
              </a:spcBef>
              <a:buSzPct val="100000"/>
              <a:defRPr/>
            </a:pP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некоторого показателя.</a:t>
            </a:r>
          </a:p>
          <a:p>
            <a:pPr algn="l" rtl="0" latinLnBrk="1" hangingPunct="0"/>
            <a:endParaRPr lang="ru-RU" sz="2400" dirty="0"/>
          </a:p>
          <a:p>
            <a:pPr algn="l" rtl="0" latinLnBrk="1" hangingPunct="0"/>
            <a:endParaRPr lang="ru-RU" sz="2400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7252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520</Words>
  <Application>Microsoft Office PowerPoint</Application>
  <PresentationFormat>Экран (4:3)</PresentationFormat>
  <Paragraphs>93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Times New Roman</vt:lpstr>
      <vt:lpstr>Wingdings</vt:lpstr>
      <vt:lpstr>YS Text</vt:lpstr>
      <vt:lpstr>Default</vt:lpstr>
      <vt:lpstr>Презентация PowerPoint</vt:lpstr>
      <vt:lpstr>Презентация PowerPoint</vt:lpstr>
      <vt:lpstr>Сбор  и регистрация данных</vt:lpstr>
      <vt:lpstr>Презентация PowerPoint</vt:lpstr>
      <vt:lpstr>Презентация PowerPoint</vt:lpstr>
      <vt:lpstr>                                                                                  Таблица – статистическое распределение  </vt:lpstr>
      <vt:lpstr>Презентация PowerPoint</vt:lpstr>
      <vt:lpstr>                                                                                  Таблица – статистическое распределение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Результаты переписи 2022.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Статистическая обработка данных</dc:title>
  <dc:creator>admin</dc:creator>
  <cp:lastModifiedBy>admin</cp:lastModifiedBy>
  <cp:revision>23</cp:revision>
  <dcterms:modified xsi:type="dcterms:W3CDTF">2023-12-03T21:26:25Z</dcterms:modified>
</cp:coreProperties>
</file>