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5" r:id="rId3"/>
    <p:sldId id="276" r:id="rId4"/>
    <p:sldId id="278" r:id="rId5"/>
    <p:sldId id="269" r:id="rId6"/>
    <p:sldId id="273" r:id="rId7"/>
    <p:sldId id="272" r:id="rId8"/>
    <p:sldId id="27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574" autoAdjust="0"/>
  </p:normalViewPr>
  <p:slideViewPr>
    <p:cSldViewPr snapToGrid="0">
      <p:cViewPr varScale="1">
        <p:scale>
          <a:sx n="120" d="100"/>
          <a:sy n="120" d="100"/>
        </p:scale>
        <p:origin x="62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120000" cy="12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A94EE-4574-4D19-A1B2-E68AB87112E9}" type="datetimeFigureOut">
              <a:rPr lang="ru-RU" smtClean="0"/>
              <a:pPr/>
              <a:t>14.10.2022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DC53D-9194-4211-92D5-B6E0FD13C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A94EE-4574-4D19-A1B2-E68AB87112E9}" type="datetimeFigureOut">
              <a:rPr lang="ru-RU" smtClean="0"/>
              <a:pPr/>
              <a:t>14.10.2022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DC53D-9194-4211-92D5-B6E0FD13C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A94EE-4574-4D19-A1B2-E68AB87112E9}" type="datetimeFigureOut">
              <a:rPr lang="ru-RU" smtClean="0"/>
              <a:pPr/>
              <a:t>14.10.2022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DC53D-9194-4211-92D5-B6E0FD13C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A94EE-4574-4D19-A1B2-E68AB87112E9}" type="datetimeFigureOut">
              <a:rPr lang="ru-RU" smtClean="0"/>
              <a:pPr/>
              <a:t>14.10.2022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DC53D-9194-4211-92D5-B6E0FD13C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A94EE-4574-4D19-A1B2-E68AB87112E9}" type="datetimeFigureOut">
              <a:rPr lang="ru-RU" smtClean="0"/>
              <a:pPr/>
              <a:t>14.10.2022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DC53D-9194-4211-92D5-B6E0FD13C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A94EE-4574-4D19-A1B2-E68AB87112E9}" type="datetimeFigureOut">
              <a:rPr lang="ru-RU" smtClean="0"/>
              <a:pPr/>
              <a:t>14.10.2022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DC53D-9194-4211-92D5-B6E0FD13CA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A94EE-4574-4D19-A1B2-E68AB87112E9}" type="datetimeFigureOut">
              <a:rPr lang="ru-RU" smtClean="0"/>
              <a:pPr/>
              <a:t>14.10.2022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DC53D-9194-4211-92D5-B6E0FD13C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A94EE-4574-4D19-A1B2-E68AB87112E9}" type="datetimeFigureOut">
              <a:rPr lang="ru-RU" smtClean="0"/>
              <a:pPr/>
              <a:t>14.10.2022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DC53D-9194-4211-92D5-B6E0FD13C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A94EE-4574-4D19-A1B2-E68AB87112E9}" type="datetimeFigureOut">
              <a:rPr lang="ru-RU" smtClean="0"/>
              <a:pPr/>
              <a:t>14.10.2022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DC53D-9194-4211-92D5-B6E0FD13C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A94EE-4574-4D19-A1B2-E68AB87112E9}" type="datetimeFigureOut">
              <a:rPr lang="ru-RU" smtClean="0"/>
              <a:pPr/>
              <a:t>14.10.2022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1DC53D-9194-4211-92D5-B6E0FD13C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A94EE-4574-4D19-A1B2-E68AB87112E9}" type="datetimeFigureOut">
              <a:rPr lang="ru-RU" smtClean="0"/>
              <a:pPr/>
              <a:t>14.10.2022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DC53D-9194-4211-92D5-B6E0FD13C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27000">
              <a:schemeClr val="accent2">
                <a:lumMod val="20000"/>
                <a:lumOff val="80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DDA94EE-4574-4D19-A1B2-E68AB87112E9}" type="datetimeFigureOut">
              <a:rPr lang="ru-RU" smtClean="0"/>
              <a:pPr/>
              <a:t>14.10.2022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061DC53D-9194-4211-92D5-B6E0FD13C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2000">
              <a:schemeClr val="bg1"/>
            </a:gs>
            <a:gs pos="65000">
              <a:schemeClr val="accent2">
                <a:lumMod val="20000"/>
                <a:lumOff val="80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9140000">
            <a:off x="3914233" y="2325901"/>
            <a:ext cx="5648623" cy="1204306"/>
          </a:xfrm>
        </p:spPr>
        <p:txBody>
          <a:bodyPr/>
          <a:lstStyle/>
          <a:p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r>
              <a:rPr lang="ru-RU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Решение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r>
              <a:rPr lang="ru-RU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задач </a:t>
            </a:r>
            <a:br>
              <a:rPr lang="ru-RU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ru-RU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по теории вероятности</a:t>
            </a:r>
            <a:br>
              <a:rPr lang="ru-RU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endParaRPr lang="ru-RU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EFA23E-7DF9-677B-5F2C-CD142D2169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86453"/>
            <a:ext cx="3575118" cy="285413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5360644-8CC9-D576-76F1-EA3CFDE0D613}"/>
              </a:ext>
            </a:extLst>
          </p:cNvPr>
          <p:cNvSpPr txBox="1"/>
          <p:nvPr/>
        </p:nvSpPr>
        <p:spPr>
          <a:xfrm>
            <a:off x="4746928" y="5709036"/>
            <a:ext cx="464356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ОСНОВНЫЕ ПОНЯТИЯ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alpha val="97000"/>
                <a:lumMod val="0"/>
                <a:lumOff val="100000"/>
              </a:schemeClr>
            </a:gs>
            <a:gs pos="27000">
              <a:schemeClr val="accent2">
                <a:lumMod val="20000"/>
                <a:lumOff val="80000"/>
              </a:schemeClr>
            </a:gs>
            <a:gs pos="7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332656"/>
            <a:ext cx="8215338" cy="810344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effectLst/>
                <a:latin typeface="Times New Roman" pitchFamily="18" charset="0"/>
                <a:cs typeface="Times New Roman" pitchFamily="18" charset="0"/>
              </a:rPr>
              <a:t>Основные понятия теории вероятности</a:t>
            </a:r>
            <a:r>
              <a:rPr lang="ru-RU" sz="4400" b="1" dirty="0"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518698"/>
            <a:ext cx="8496944" cy="533930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Случайным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называется событие, которое нельзя точно предсказать заранее. Оно может либо произойти, либо нет.</a:t>
            </a:r>
          </a:p>
          <a:p>
            <a:pPr>
              <a:buNone/>
            </a:pPr>
            <a:r>
              <a:rPr lang="ru-RU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Испытанием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называют такое действие, которое может привести к одному из нескольких результатов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0B31B5-2338-2BD7-B22C-66DE88AEA1A2}"/>
              </a:ext>
            </a:extLst>
          </p:cNvPr>
          <p:cNvSpPr txBox="1"/>
          <p:nvPr/>
        </p:nvSpPr>
        <p:spPr>
          <a:xfrm>
            <a:off x="2572246" y="5068467"/>
            <a:ext cx="657175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невозможное</a:t>
            </a:r>
            <a:r>
              <a:rPr lang="ru-RU" sz="20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событие - событие, которое никогда</a:t>
            </a:r>
          </a:p>
          <a:p>
            <a:pPr>
              <a:buNone/>
            </a:pPr>
            <a:r>
              <a:rPr lang="ru-RU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 случится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F1A3E7-25D7-DB96-B543-A9B15ABA8028}"/>
              </a:ext>
            </a:extLst>
          </p:cNvPr>
          <p:cNvSpPr txBox="1"/>
          <p:nvPr/>
        </p:nvSpPr>
        <p:spPr>
          <a:xfrm>
            <a:off x="3351474" y="5776353"/>
            <a:ext cx="579252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остоверное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событие - событие, которое обязательно произойдёт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992"/>
            <a:ext cx="9144000" cy="43334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Вероятность события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- число всех исходов некоторого испытания, </a:t>
            </a:r>
          </a:p>
          <a:p>
            <a:pPr algn="just">
              <a:buNone/>
            </a:pP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число благоприятствующих событию A исходов,</a:t>
            </a:r>
          </a:p>
          <a:p>
            <a:pPr algn="just"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вероятность события 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None/>
            </a:pP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P(A) =         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CF4520-2D75-897E-55EF-3D0C6ADC0351}"/>
              </a:ext>
            </a:extLst>
          </p:cNvPr>
          <p:cNvSpPr txBox="1"/>
          <p:nvPr/>
        </p:nvSpPr>
        <p:spPr>
          <a:xfrm>
            <a:off x="3093058" y="3350336"/>
            <a:ext cx="472307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200" b="1" i="1" u="sng" dirty="0">
                <a:latin typeface="Times New Roman" pitchFamily="18" charset="0"/>
                <a:cs typeface="Times New Roman" pitchFamily="18" charset="0"/>
              </a:rPr>
              <a:t>m</a:t>
            </a:r>
          </a:p>
          <a:p>
            <a:pPr algn="ctr">
              <a:buNone/>
            </a:pP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C00FA9-135A-8E71-270F-45C05E455B99}"/>
              </a:ext>
            </a:extLst>
          </p:cNvPr>
          <p:cNvSpPr txBox="1"/>
          <p:nvPr/>
        </p:nvSpPr>
        <p:spPr>
          <a:xfrm>
            <a:off x="3093058" y="5207615"/>
            <a:ext cx="4723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невозможное</a:t>
            </a:r>
            <a:r>
              <a:rPr lang="ru-RU" sz="24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событие: Р(А) = 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89E4F13-745B-1690-40FD-7F6E53D19461}"/>
              </a:ext>
            </a:extLst>
          </p:cNvPr>
          <p:cNvSpPr txBox="1"/>
          <p:nvPr/>
        </p:nvSpPr>
        <p:spPr>
          <a:xfrm>
            <a:off x="3252084" y="5802666"/>
            <a:ext cx="4723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остоверное</a:t>
            </a:r>
            <a:r>
              <a:rPr lang="ru-RU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событие </a:t>
            </a:r>
            <a:r>
              <a:rPr lang="ru-RU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Р(А) = 1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62108"/>
            <a:ext cx="9144000" cy="4055165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Пример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Бросается игральный кубик, какова вероятность того, что выпадет число 4.</a:t>
            </a:r>
          </a:p>
          <a:p>
            <a:pPr algn="ctr">
              <a:buNone/>
            </a:pPr>
            <a:r>
              <a:rPr lang="ru-RU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У кубика 6 сторон, выпасть может любая из них ⇒ число всех исходов равно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=6.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Число 4 может выпасть только в одном случае ⇒ число благоприятствующих исходов равно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m=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1.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Тогда 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)=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1:6</a:t>
            </a:r>
          </a:p>
          <a:p>
            <a:pPr>
              <a:buNone/>
            </a:pP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Ответ:  1/6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8B6355-0CFE-F1C5-5FBA-FC1351D8FE53}"/>
              </a:ext>
            </a:extLst>
          </p:cNvPr>
          <p:cNvSpPr txBox="1"/>
          <p:nvPr/>
        </p:nvSpPr>
        <p:spPr>
          <a:xfrm>
            <a:off x="-95416" y="0"/>
            <a:ext cx="9144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Вероятность события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397170"/>
            <a:ext cx="8064896" cy="465190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Сложение вероятностей</a:t>
            </a:r>
          </a:p>
          <a:p>
            <a:pPr algn="just"/>
            <a:r>
              <a:rPr lang="ru-RU" sz="4000" dirty="0"/>
              <a:t>   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Суммой событий A и B называют событие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A+B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состоящее либо в появлении только события A, либо только события B, либо и события A и события B одновременно. </a:t>
            </a:r>
          </a:p>
          <a:p>
            <a:pPr algn="ctr">
              <a:buNone/>
            </a:pPr>
            <a:r>
              <a:rPr lang="ru-RU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)=</a:t>
            </a:r>
            <a:r>
              <a:rPr lang="ru-RU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)+</a:t>
            </a:r>
            <a:r>
              <a:rPr lang="ru-RU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>
              <a:buNone/>
            </a:pP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0" y="699715"/>
            <a:ext cx="9143999" cy="615828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Пример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В ящике лежат 10 шаров: 4 красных, 1 синий и 5 черных. Наугад выбирается один шар. Какова вероятность того, что шар красный или синий.</a:t>
            </a:r>
          </a:p>
          <a:p>
            <a:pPr algn="ctr">
              <a:buNone/>
            </a:pP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Пусть событие A - выбран красный шар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)=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4: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10=0,4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Событие B - выбран синий шар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                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)=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1: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10=0,1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Тогда вероятность того, что выбранный шар красный или синий равна </a:t>
            </a:r>
          </a:p>
          <a:p>
            <a:pPr algn="ctr">
              <a:buNone/>
            </a:pP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)=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0,4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0,1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=0.5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B8E1FE-AF50-7B5A-6B5B-2EB4921F8BD5}"/>
              </a:ext>
            </a:extLst>
          </p:cNvPr>
          <p:cNvSpPr txBox="1"/>
          <p:nvPr/>
        </p:nvSpPr>
        <p:spPr>
          <a:xfrm>
            <a:off x="310102" y="-69347"/>
            <a:ext cx="914399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Сложение вероятностей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584" y="0"/>
            <a:ext cx="8208912" cy="501727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Произведение вероятностей</a:t>
            </a:r>
          </a:p>
          <a:p>
            <a:pPr algn="ctr">
              <a:buNone/>
            </a:pP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Произведением событий A и B называется событие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P(AB)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состоящее в появлении и события A и события B. </a:t>
            </a:r>
          </a:p>
          <a:p>
            <a:pPr algn="ctr">
              <a:buNone/>
            </a:pP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P(AB)=P(A)</a:t>
            </a:r>
            <a:r>
              <a:rPr lang="en-US" sz="4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∙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P(B)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5659" y="890546"/>
            <a:ext cx="9088341" cy="4142629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Пример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Дважды бросается игральный кубик. Какова вероятность того что оба раза выпадет число 5.</a:t>
            </a:r>
            <a:endParaRPr lang="ru-RU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ru-RU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Пусть 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событие A - 1-й раз выпадет 5;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событие  B - 2-й раз выпадет 5.</a:t>
            </a:r>
          </a:p>
          <a:p>
            <a:pPr algn="ctr">
              <a:spcBef>
                <a:spcPts val="0"/>
              </a:spcBef>
              <a:buNone/>
            </a:pP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)=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1:6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)=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1:6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Тогда вероятность того, что оба раза выпадет число 5 </a:t>
            </a:r>
          </a:p>
          <a:p>
            <a:pPr algn="ctr">
              <a:spcBef>
                <a:spcPts val="0"/>
              </a:spcBef>
              <a:buNone/>
            </a:pP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)=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1/6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Symbol"/>
              </a:rPr>
              <a:t> 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1/6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1/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36</a:t>
            </a:r>
            <a:endParaRPr lang="ru-RU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4F8882-D89B-233A-48CF-44F1DB9873D0}"/>
              </a:ext>
            </a:extLst>
          </p:cNvPr>
          <p:cNvSpPr txBox="1"/>
          <p:nvPr/>
        </p:nvSpPr>
        <p:spPr>
          <a:xfrm>
            <a:off x="0" y="0"/>
            <a:ext cx="9144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Произведение вероятностей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927</TotalTime>
  <Words>492</Words>
  <Application>Microsoft Office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Franklin Gothic Book</vt:lpstr>
      <vt:lpstr>Franklin Gothic Medium</vt:lpstr>
      <vt:lpstr>Times New Roman</vt:lpstr>
      <vt:lpstr>Wingdings</vt:lpstr>
      <vt:lpstr>Углы</vt:lpstr>
      <vt:lpstr>                                                                    Решение задач  по теории вероятности </vt:lpstr>
      <vt:lpstr>Основные понятия теории вероятности.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задач в ЕГЭ  по теории вероятности.</dc:title>
  <dc:creator>user</dc:creator>
  <cp:lastModifiedBy>admin</cp:lastModifiedBy>
  <cp:revision>90</cp:revision>
  <dcterms:created xsi:type="dcterms:W3CDTF">2014-10-20T21:37:11Z</dcterms:created>
  <dcterms:modified xsi:type="dcterms:W3CDTF">2022-10-13T22:21:21Z</dcterms:modified>
</cp:coreProperties>
</file>