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01DF-3120-4B5A-9891-9C3A78E8C500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0755-1E65-4128-AB3E-B5E8B1765C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684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01DF-3120-4B5A-9891-9C3A78E8C500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0755-1E65-4128-AB3E-B5E8B1765C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037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01DF-3120-4B5A-9891-9C3A78E8C500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0755-1E65-4128-AB3E-B5E8B1765C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1956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01DF-3120-4B5A-9891-9C3A78E8C500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0755-1E65-4128-AB3E-B5E8B1765C66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150036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01DF-3120-4B5A-9891-9C3A78E8C500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0755-1E65-4128-AB3E-B5E8B1765C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0319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01DF-3120-4B5A-9891-9C3A78E8C500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0755-1E65-4128-AB3E-B5E8B1765C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14319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01DF-3120-4B5A-9891-9C3A78E8C500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0755-1E65-4128-AB3E-B5E8B1765C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4138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01DF-3120-4B5A-9891-9C3A78E8C500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0755-1E65-4128-AB3E-B5E8B1765C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7899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01DF-3120-4B5A-9891-9C3A78E8C500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0755-1E65-4128-AB3E-B5E8B1765C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755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01DF-3120-4B5A-9891-9C3A78E8C500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0755-1E65-4128-AB3E-B5E8B1765C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7985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01DF-3120-4B5A-9891-9C3A78E8C500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0755-1E65-4128-AB3E-B5E8B1765C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5997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01DF-3120-4B5A-9891-9C3A78E8C500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0755-1E65-4128-AB3E-B5E8B1765C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3617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01DF-3120-4B5A-9891-9C3A78E8C500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0755-1E65-4128-AB3E-B5E8B1765C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6904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01DF-3120-4B5A-9891-9C3A78E8C500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0755-1E65-4128-AB3E-B5E8B1765C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118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01DF-3120-4B5A-9891-9C3A78E8C500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0755-1E65-4128-AB3E-B5E8B1765C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1989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01DF-3120-4B5A-9891-9C3A78E8C500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0755-1E65-4128-AB3E-B5E8B1765C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4532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01DF-3120-4B5A-9891-9C3A78E8C500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0755-1E65-4128-AB3E-B5E8B1765C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433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C9C01DF-3120-4B5A-9891-9C3A78E8C500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60755-1E65-4128-AB3E-B5E8B1765C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1258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  <p:sldLayoutId id="2147483996" r:id="rId12"/>
    <p:sldLayoutId id="2147483997" r:id="rId13"/>
    <p:sldLayoutId id="2147483998" r:id="rId14"/>
    <p:sldLayoutId id="2147483999" r:id="rId15"/>
    <p:sldLayoutId id="2147484000" r:id="rId16"/>
    <p:sldLayoutId id="2147484001" r:id="rId17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4.xml"/><Relationship Id="rId3" Type="http://schemas.openxmlformats.org/officeDocument/2006/relationships/slide" Target="slide4.xml"/><Relationship Id="rId7" Type="http://schemas.openxmlformats.org/officeDocument/2006/relationships/slide" Target="slide8.xml"/><Relationship Id="rId12" Type="http://schemas.openxmlformats.org/officeDocument/2006/relationships/slide" Target="slide13.xml"/><Relationship Id="rId17" Type="http://schemas.openxmlformats.org/officeDocument/2006/relationships/slide" Target="slide18.xml"/><Relationship Id="rId2" Type="http://schemas.openxmlformats.org/officeDocument/2006/relationships/slide" Target="slide3.xml"/><Relationship Id="rId16" Type="http://schemas.openxmlformats.org/officeDocument/2006/relationships/slide" Target="slide17.xml"/><Relationship Id="rId1" Type="http://schemas.openxmlformats.org/officeDocument/2006/relationships/slideLayout" Target="../slideLayouts/slideLayout4.xml"/><Relationship Id="rId6" Type="http://schemas.openxmlformats.org/officeDocument/2006/relationships/slide" Target="slide7.xml"/><Relationship Id="rId11" Type="http://schemas.openxmlformats.org/officeDocument/2006/relationships/slide" Target="slide12.xml"/><Relationship Id="rId5" Type="http://schemas.openxmlformats.org/officeDocument/2006/relationships/slide" Target="slide6.xml"/><Relationship Id="rId15" Type="http://schemas.openxmlformats.org/officeDocument/2006/relationships/slide" Target="slide16.xml"/><Relationship Id="rId10" Type="http://schemas.openxmlformats.org/officeDocument/2006/relationships/slide" Target="slide11.xml"/><Relationship Id="rId4" Type="http://schemas.openxmlformats.org/officeDocument/2006/relationships/slide" Target="slide5.xml"/><Relationship Id="rId9" Type="http://schemas.openxmlformats.org/officeDocument/2006/relationships/slide" Target="slide10.xml"/><Relationship Id="rId14" Type="http://schemas.openxmlformats.org/officeDocument/2006/relationships/slide" Target="slide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>
            <a:extLst>
              <a:ext uri="{FF2B5EF4-FFF2-40B4-BE49-F238E27FC236}">
                <a16:creationId xmlns:a16="http://schemas.microsoft.com/office/drawing/2014/main" id="{BD4523B7-D2DA-4634-B5B4-94801A5AD8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159"/>
            <a:ext cx="9144000" cy="6885160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Викторина по теме «ЖИЗНЬ И ТВОРЧЕСТВО </a:t>
            </a:r>
            <a:r>
              <a:rPr lang="ru-RU" b="1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Н.А</a:t>
            </a:r>
            <a:r>
              <a:rPr lang="ru-RU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 НЕКРАСОВА»</a:t>
            </a:r>
          </a:p>
        </p:txBody>
      </p:sp>
      <p:sp>
        <p:nvSpPr>
          <p:cNvPr id="7" name="Скругленный прямоугольник 6">
            <a:hlinkClick r:id="rId3" action="ppaction://hlinksldjump"/>
          </p:cNvPr>
          <p:cNvSpPr/>
          <p:nvPr/>
        </p:nvSpPr>
        <p:spPr>
          <a:xfrm>
            <a:off x="899592" y="5733256"/>
            <a:ext cx="2520280" cy="93610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Начать игру</a:t>
            </a:r>
          </a:p>
        </p:txBody>
      </p:sp>
    </p:spTree>
    <p:extLst>
      <p:ext uri="{BB962C8B-B14F-4D97-AF65-F5344CB8AC3E}">
        <p14:creationId xmlns:p14="http://schemas.microsoft.com/office/powerpoint/2010/main" val="20850294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51720" y="548680"/>
            <a:ext cx="5486400" cy="566738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«КАТЕГОРИЯ 2» за 100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755576" y="1340768"/>
            <a:ext cx="8064896" cy="2664296"/>
          </a:xfrm>
        </p:spPr>
        <p:txBody>
          <a:bodyPr>
            <a:normAutofit lnSpcReduction="10000"/>
          </a:bodyPr>
          <a:lstStyle/>
          <a:p>
            <a:r>
              <a:rPr lang="ru-RU" sz="3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ВОПРОС:Кто</a:t>
            </a:r>
            <a:r>
              <a:rPr lang="ru-RU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из персонажей произведений Некрасова «…влюбился в дворянскую дочь и за это был жестоко наказан»?</a:t>
            </a:r>
          </a:p>
        </p:txBody>
      </p:sp>
      <p:sp>
        <p:nvSpPr>
          <p:cNvPr id="9" name="Текст 6"/>
          <p:cNvSpPr txBox="1">
            <a:spLocks/>
          </p:cNvSpPr>
          <p:nvPr/>
        </p:nvSpPr>
        <p:spPr>
          <a:xfrm>
            <a:off x="611560" y="4005064"/>
            <a:ext cx="6768752" cy="2232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Правильный ответ: огородник, стихотворение «Огородник»</a:t>
            </a:r>
          </a:p>
        </p:txBody>
      </p:sp>
      <p:sp>
        <p:nvSpPr>
          <p:cNvPr id="10" name="Стрелка влево 9">
            <a:hlinkClick r:id="rId2" action="ppaction://hlinksldjump"/>
          </p:cNvPr>
          <p:cNvSpPr/>
          <p:nvPr/>
        </p:nvSpPr>
        <p:spPr>
          <a:xfrm>
            <a:off x="7668344" y="5517232"/>
            <a:ext cx="1368152" cy="720080"/>
          </a:xfrm>
          <a:prstGeom prst="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174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51720" y="548680"/>
            <a:ext cx="5486400" cy="566738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«КАТЕГОРИЯ 3» за 10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755576" y="1412776"/>
            <a:ext cx="8064896" cy="2664296"/>
          </a:xfrm>
        </p:spPr>
        <p:txBody>
          <a:bodyPr>
            <a:normAutofit/>
          </a:bodyPr>
          <a:lstStyle/>
          <a:p>
            <a:r>
              <a:rPr lang="ru-RU" sz="3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ВОПРОС:В</a:t>
            </a:r>
            <a:r>
              <a:rPr lang="ru-RU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каких крупных произведениях Некрасов рассказывает о декабристах?</a:t>
            </a:r>
          </a:p>
        </p:txBody>
      </p:sp>
      <p:sp>
        <p:nvSpPr>
          <p:cNvPr id="9" name="Текст 6"/>
          <p:cNvSpPr txBox="1">
            <a:spLocks/>
          </p:cNvSpPr>
          <p:nvPr/>
        </p:nvSpPr>
        <p:spPr>
          <a:xfrm>
            <a:off x="611560" y="4005064"/>
            <a:ext cx="6768752" cy="2232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Правильный </a:t>
            </a:r>
            <a:r>
              <a:rPr lang="ru-RU" b="1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ответ:В</a:t>
            </a:r>
            <a:r>
              <a:rPr lang="ru-RU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поэмах «Дедушка» и «Русские женщины»</a:t>
            </a:r>
          </a:p>
        </p:txBody>
      </p:sp>
      <p:sp>
        <p:nvSpPr>
          <p:cNvPr id="10" name="Стрелка влево 9">
            <a:hlinkClick r:id="rId2" action="ppaction://hlinksldjump"/>
          </p:cNvPr>
          <p:cNvSpPr/>
          <p:nvPr/>
        </p:nvSpPr>
        <p:spPr>
          <a:xfrm>
            <a:off x="6300192" y="5880039"/>
            <a:ext cx="1368152" cy="720080"/>
          </a:xfrm>
          <a:prstGeom prst="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14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51720" y="548680"/>
            <a:ext cx="5486400" cy="566738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«КАТЕГОРИЯ 3» за 20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755576" y="1412776"/>
            <a:ext cx="8064896" cy="2664296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ВОПРОС: Как назвал Николай Алексеевич Некрасов свой первый сборник стихов?</a:t>
            </a:r>
          </a:p>
        </p:txBody>
      </p:sp>
      <p:sp>
        <p:nvSpPr>
          <p:cNvPr id="9" name="Текст 6"/>
          <p:cNvSpPr txBox="1">
            <a:spLocks/>
          </p:cNvSpPr>
          <p:nvPr/>
        </p:nvSpPr>
        <p:spPr>
          <a:xfrm>
            <a:off x="611560" y="4005064"/>
            <a:ext cx="6768752" cy="2232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Правильный </a:t>
            </a:r>
            <a:r>
              <a:rPr lang="ru-RU" b="1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ответ:«Мечты</a:t>
            </a:r>
            <a:r>
              <a:rPr lang="ru-RU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и звуки»</a:t>
            </a:r>
          </a:p>
        </p:txBody>
      </p:sp>
      <p:sp>
        <p:nvSpPr>
          <p:cNvPr id="10" name="Стрелка влево 9">
            <a:hlinkClick r:id="rId2" action="ppaction://hlinksldjump"/>
          </p:cNvPr>
          <p:cNvSpPr/>
          <p:nvPr/>
        </p:nvSpPr>
        <p:spPr>
          <a:xfrm>
            <a:off x="6300192" y="5880039"/>
            <a:ext cx="1368152" cy="720080"/>
          </a:xfrm>
          <a:prstGeom prst="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935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51720" y="548680"/>
            <a:ext cx="5486400" cy="566738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«КАТЕГОРИЯ 3» за 50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755576" y="1412776"/>
            <a:ext cx="8064896" cy="2664296"/>
          </a:xfrm>
        </p:spPr>
        <p:txBody>
          <a:bodyPr>
            <a:normAutofit lnSpcReduction="10000"/>
          </a:bodyPr>
          <a:lstStyle/>
          <a:p>
            <a:r>
              <a:rPr lang="ru-RU" sz="3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ВОПРОС:Какая</a:t>
            </a:r>
            <a:r>
              <a:rPr lang="ru-RU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известная картина напоминает нам стихотворение Некрасова «На Волге», написанное по впечатлениям детства?</a:t>
            </a:r>
          </a:p>
        </p:txBody>
      </p:sp>
      <p:sp>
        <p:nvSpPr>
          <p:cNvPr id="9" name="Текст 6"/>
          <p:cNvSpPr txBox="1">
            <a:spLocks/>
          </p:cNvSpPr>
          <p:nvPr/>
        </p:nvSpPr>
        <p:spPr>
          <a:xfrm>
            <a:off x="611560" y="4005064"/>
            <a:ext cx="6768752" cy="2232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Правильный </a:t>
            </a:r>
            <a:r>
              <a:rPr lang="ru-RU" b="1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ответ:И</a:t>
            </a:r>
            <a:r>
              <a:rPr lang="ru-RU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 Репин «Бурлаки на Волге»</a:t>
            </a:r>
          </a:p>
        </p:txBody>
      </p:sp>
      <p:sp>
        <p:nvSpPr>
          <p:cNvPr id="10" name="Стрелка влево 9">
            <a:hlinkClick r:id="rId2" action="ppaction://hlinksldjump"/>
          </p:cNvPr>
          <p:cNvSpPr/>
          <p:nvPr/>
        </p:nvSpPr>
        <p:spPr>
          <a:xfrm>
            <a:off x="6300192" y="5880039"/>
            <a:ext cx="1368152" cy="720080"/>
          </a:xfrm>
          <a:prstGeom prst="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618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51720" y="548680"/>
            <a:ext cx="5486400" cy="566738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«КАТЕГОРИЯ 3» за 100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755576" y="1412776"/>
            <a:ext cx="8064896" cy="2664296"/>
          </a:xfrm>
        </p:spPr>
        <p:txBody>
          <a:bodyPr>
            <a:normAutofit fontScale="92500"/>
          </a:bodyPr>
          <a:lstStyle/>
          <a:p>
            <a:r>
              <a:rPr lang="ru-RU" sz="3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ВОПРОС:Из</a:t>
            </a:r>
            <a:r>
              <a:rPr lang="ru-RU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какого произведения </a:t>
            </a:r>
            <a:r>
              <a:rPr lang="ru-RU" sz="3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Н.А.Некрасова</a:t>
            </a:r>
            <a:r>
              <a:rPr lang="ru-RU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взяты эти строки?</a:t>
            </a:r>
            <a:br>
              <a:rPr lang="ru-RU" sz="36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ru-RU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««Не покорность тупая –</a:t>
            </a:r>
          </a:p>
          <a:p>
            <a:r>
              <a:rPr lang="ru-RU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Дружная сила нужна».»</a:t>
            </a:r>
          </a:p>
        </p:txBody>
      </p:sp>
      <p:sp>
        <p:nvSpPr>
          <p:cNvPr id="9" name="Текст 6"/>
          <p:cNvSpPr txBox="1">
            <a:spLocks/>
          </p:cNvSpPr>
          <p:nvPr/>
        </p:nvSpPr>
        <p:spPr>
          <a:xfrm>
            <a:off x="611560" y="4005064"/>
            <a:ext cx="6768752" cy="2232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Правильный ответ: поэма «Дедушка»</a:t>
            </a:r>
          </a:p>
        </p:txBody>
      </p:sp>
      <p:sp>
        <p:nvSpPr>
          <p:cNvPr id="10" name="Стрелка влево 9">
            <a:hlinkClick r:id="rId2" action="ppaction://hlinksldjump"/>
          </p:cNvPr>
          <p:cNvSpPr/>
          <p:nvPr/>
        </p:nvSpPr>
        <p:spPr>
          <a:xfrm>
            <a:off x="6300192" y="5880039"/>
            <a:ext cx="1368152" cy="720080"/>
          </a:xfrm>
          <a:prstGeom prst="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1508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51720" y="548680"/>
            <a:ext cx="5486400" cy="566738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«КАТЕГОРИЯ 4» за 10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755576" y="1412776"/>
            <a:ext cx="8064896" cy="2664296"/>
          </a:xfrm>
        </p:spPr>
        <p:txBody>
          <a:bodyPr>
            <a:normAutofit fontScale="92500" lnSpcReduction="20000"/>
          </a:bodyPr>
          <a:lstStyle/>
          <a:p>
            <a:r>
              <a:rPr lang="ru-RU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ВОПРОС: Из какого произведения </a:t>
            </a:r>
            <a:r>
              <a:rPr lang="ru-RU" sz="3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Н.А</a:t>
            </a:r>
            <a:r>
              <a:rPr lang="ru-RU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. Некрасова взяты эти строки</a:t>
            </a:r>
          </a:p>
          <a:p>
            <a:r>
              <a:rPr lang="ru-RU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«… русский народ…</a:t>
            </a:r>
          </a:p>
          <a:p>
            <a:r>
              <a:rPr lang="ru-RU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Вынесет все – и широкую, ясную</a:t>
            </a:r>
          </a:p>
          <a:p>
            <a:r>
              <a:rPr lang="ru-RU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Грудью дорогу проложит себе».</a:t>
            </a:r>
          </a:p>
        </p:txBody>
      </p:sp>
      <p:sp>
        <p:nvSpPr>
          <p:cNvPr id="9" name="Текст 6"/>
          <p:cNvSpPr txBox="1">
            <a:spLocks/>
          </p:cNvSpPr>
          <p:nvPr/>
        </p:nvSpPr>
        <p:spPr>
          <a:xfrm>
            <a:off x="611560" y="4005064"/>
            <a:ext cx="6768752" cy="2232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Правильный </a:t>
            </a:r>
            <a:r>
              <a:rPr lang="ru-RU" b="1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ответ:Стихотворение</a:t>
            </a:r>
            <a:r>
              <a:rPr lang="ru-RU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«Железная дорога».</a:t>
            </a:r>
          </a:p>
        </p:txBody>
      </p:sp>
      <p:sp>
        <p:nvSpPr>
          <p:cNvPr id="10" name="Стрелка влево 9">
            <a:hlinkClick r:id="rId2" action="ppaction://hlinksldjump"/>
          </p:cNvPr>
          <p:cNvSpPr/>
          <p:nvPr/>
        </p:nvSpPr>
        <p:spPr>
          <a:xfrm>
            <a:off x="6300192" y="5880039"/>
            <a:ext cx="1368152" cy="720080"/>
          </a:xfrm>
          <a:prstGeom prst="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233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755576" y="1412776"/>
            <a:ext cx="8064896" cy="2664296"/>
          </a:xfrm>
        </p:spPr>
        <p:txBody>
          <a:bodyPr>
            <a:noAutofit/>
          </a:bodyPr>
          <a:lstStyle/>
          <a:p>
            <a:r>
              <a:rPr lang="ru-RU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ВОПРОС:В</a:t>
            </a:r>
            <a:r>
              <a:rPr lang="ru-RU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какой поэме Некрасов так изобразил впечатления юноши, попавшего в большой город:</a:t>
            </a:r>
          </a:p>
          <a:p>
            <a:r>
              <a:rPr lang="ru-RU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«Как чудно город изукрашен!</a:t>
            </a:r>
          </a:p>
          <a:p>
            <a:r>
              <a:rPr lang="ru-RU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Шпили его церквей и башен</a:t>
            </a:r>
          </a:p>
          <a:p>
            <a:r>
              <a:rPr lang="ru-RU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Уходят в небо; пышны в нем</a:t>
            </a:r>
          </a:p>
          <a:p>
            <a:r>
              <a:rPr lang="ru-RU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Театры, улицы, жилища</a:t>
            </a:r>
          </a:p>
          <a:p>
            <a:r>
              <a:rPr lang="ru-RU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Счастливцев мира – и кругом</a:t>
            </a:r>
          </a:p>
          <a:p>
            <a:r>
              <a:rPr lang="ru-RU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Необозримые кладбища…»?</a:t>
            </a:r>
          </a:p>
        </p:txBody>
      </p:sp>
      <p:sp>
        <p:nvSpPr>
          <p:cNvPr id="9" name="Текст 6"/>
          <p:cNvSpPr txBox="1">
            <a:spLocks/>
          </p:cNvSpPr>
          <p:nvPr/>
        </p:nvSpPr>
        <p:spPr>
          <a:xfrm>
            <a:off x="532011" y="5040796"/>
            <a:ext cx="6768752" cy="2232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Правильный ответ: В поэме «Несчастные».</a:t>
            </a:r>
          </a:p>
        </p:txBody>
      </p:sp>
      <p:sp>
        <p:nvSpPr>
          <p:cNvPr id="10" name="Стрелка влево 9">
            <a:hlinkClick r:id="rId2" action="ppaction://hlinksldjump"/>
          </p:cNvPr>
          <p:cNvSpPr/>
          <p:nvPr/>
        </p:nvSpPr>
        <p:spPr>
          <a:xfrm>
            <a:off x="6300192" y="5880039"/>
            <a:ext cx="1368152" cy="720080"/>
          </a:xfrm>
          <a:prstGeom prst="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4"/>
          <p:cNvSpPr txBox="1">
            <a:spLocks/>
          </p:cNvSpPr>
          <p:nvPr/>
        </p:nvSpPr>
        <p:spPr>
          <a:xfrm>
            <a:off x="2204120" y="701080"/>
            <a:ext cx="5486400" cy="56673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dirty="0">
                <a:latin typeface="Courier New" panose="02070309020205020404" pitchFamily="49" charset="0"/>
                <a:cs typeface="Courier New" panose="02070309020205020404" pitchFamily="49" charset="0"/>
              </a:rPr>
              <a:t>КОТ В МЕШКЕ</a:t>
            </a:r>
          </a:p>
        </p:txBody>
      </p:sp>
      <p:pic>
        <p:nvPicPr>
          <p:cNvPr id="11" name="Picture 6" descr="http://bu-baraholka.ru/upload/normal/sverdlovsk-kot-v-meshke_9088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88" r="25813"/>
          <a:stretch/>
        </p:blipFill>
        <p:spPr bwMode="auto">
          <a:xfrm>
            <a:off x="5580112" y="1483060"/>
            <a:ext cx="2437548" cy="36381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4153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51720" y="548680"/>
            <a:ext cx="5486400" cy="566738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«КАТЕГОРИЯ 4» за 50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755576" y="1412776"/>
            <a:ext cx="8064896" cy="2664296"/>
          </a:xfrm>
        </p:spPr>
        <p:txBody>
          <a:bodyPr>
            <a:normAutofit lnSpcReduction="10000"/>
          </a:bodyPr>
          <a:lstStyle/>
          <a:p>
            <a:r>
              <a:rPr lang="ru-RU" sz="3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ВОПРОС:В</a:t>
            </a:r>
            <a:r>
              <a:rPr lang="ru-RU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каком стихотворении Николай Алексеевич рассказывает о тяжелом подневольном труде детей на фабрике?</a:t>
            </a:r>
          </a:p>
        </p:txBody>
      </p:sp>
      <p:sp>
        <p:nvSpPr>
          <p:cNvPr id="9" name="Текст 6"/>
          <p:cNvSpPr txBox="1">
            <a:spLocks/>
          </p:cNvSpPr>
          <p:nvPr/>
        </p:nvSpPr>
        <p:spPr>
          <a:xfrm>
            <a:off x="611560" y="4005064"/>
            <a:ext cx="6768752" cy="2232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Правильный ответ:  В стихотворении «Плач детей».</a:t>
            </a:r>
          </a:p>
        </p:txBody>
      </p:sp>
      <p:sp>
        <p:nvSpPr>
          <p:cNvPr id="10" name="Стрелка влево 9">
            <a:hlinkClick r:id="rId2" action="ppaction://hlinksldjump"/>
          </p:cNvPr>
          <p:cNvSpPr/>
          <p:nvPr/>
        </p:nvSpPr>
        <p:spPr>
          <a:xfrm>
            <a:off x="6300192" y="5880039"/>
            <a:ext cx="1368152" cy="720080"/>
          </a:xfrm>
          <a:prstGeom prst="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590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51720" y="548680"/>
            <a:ext cx="5486400" cy="566738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«КАТЕГОРИЯ 4» за 100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755576" y="1412776"/>
            <a:ext cx="8064896" cy="2664296"/>
          </a:xfrm>
        </p:spPr>
        <p:txBody>
          <a:bodyPr>
            <a:normAutofit fontScale="55000" lnSpcReduction="20000"/>
          </a:bodyPr>
          <a:lstStyle/>
          <a:p>
            <a:r>
              <a:rPr lang="ru-RU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ВОПРОС: Из какого произведения </a:t>
            </a:r>
            <a:r>
              <a:rPr lang="ru-RU" sz="3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Н.А</a:t>
            </a:r>
            <a:r>
              <a:rPr lang="ru-RU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. Некрасова взяты эти строки?</a:t>
            </a:r>
          </a:p>
          <a:p>
            <a:r>
              <a:rPr lang="ru-RU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«…Иди в огонь за честь отчизны,</a:t>
            </a:r>
          </a:p>
          <a:p>
            <a:r>
              <a:rPr lang="ru-RU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За убежденье, за любовь…</a:t>
            </a:r>
          </a:p>
          <a:p>
            <a:r>
              <a:rPr lang="ru-RU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Иди и гибни безупречно.</a:t>
            </a:r>
          </a:p>
          <a:p>
            <a:r>
              <a:rPr lang="ru-RU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Умрешь недаром… Дело прочно,</a:t>
            </a:r>
          </a:p>
          <a:p>
            <a:r>
              <a:rPr lang="ru-RU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Когда под ним струится кровь»</a:t>
            </a:r>
          </a:p>
        </p:txBody>
      </p:sp>
      <p:sp>
        <p:nvSpPr>
          <p:cNvPr id="9" name="Текст 6"/>
          <p:cNvSpPr txBox="1">
            <a:spLocks/>
          </p:cNvSpPr>
          <p:nvPr/>
        </p:nvSpPr>
        <p:spPr>
          <a:xfrm>
            <a:off x="611560" y="4005064"/>
            <a:ext cx="6768752" cy="2232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Правильный </a:t>
            </a:r>
            <a:r>
              <a:rPr lang="ru-RU" b="1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ответ:Стихотворение</a:t>
            </a:r>
            <a:r>
              <a:rPr lang="ru-RU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«Поэт и гражданин».</a:t>
            </a:r>
          </a:p>
        </p:txBody>
      </p:sp>
      <p:sp>
        <p:nvSpPr>
          <p:cNvPr id="10" name="Стрелка влево 9">
            <a:hlinkClick r:id="rId2" action="ppaction://hlinksldjump"/>
          </p:cNvPr>
          <p:cNvSpPr/>
          <p:nvPr/>
        </p:nvSpPr>
        <p:spPr>
          <a:xfrm>
            <a:off x="6300192" y="5880039"/>
            <a:ext cx="1368152" cy="720080"/>
          </a:xfrm>
          <a:prstGeom prst="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362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216238884"/>
              </p:ext>
            </p:extLst>
          </p:nvPr>
        </p:nvGraphicFramePr>
        <p:xfrm>
          <a:off x="210342" y="980728"/>
          <a:ext cx="8723315" cy="51125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46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46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46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446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446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22514">
                <a:tc gridSpan="5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4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КАТЕГОРИИ</a:t>
                      </a:r>
                      <a:endParaRPr lang="ru-RU" sz="32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2514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КАТЕГОРИЯ</a:t>
                      </a:r>
                      <a:r>
                        <a:rPr lang="ru-RU" b="1" baseline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1</a:t>
                      </a:r>
                      <a:endParaRPr lang="ru-RU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FF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  <a:hlinkClick r:id="rId2" action="ppaction://hlinksldjump"/>
                        </a:rPr>
                        <a:t>10</a:t>
                      </a:r>
                      <a:endParaRPr lang="ru-RU" b="1" dirty="0">
                        <a:solidFill>
                          <a:srgbClr val="FF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  <a:hlinkClick r:id="rId3" action="ppaction://hlinksldjump"/>
                        </a:rPr>
                        <a:t>20</a:t>
                      </a:r>
                      <a:endParaRPr lang="ru-RU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  <a:hlinkClick r:id="rId4" action="ppaction://hlinksldjump"/>
                        </a:rPr>
                        <a:t>50</a:t>
                      </a:r>
                      <a:endParaRPr lang="ru-RU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  <a:hlinkClick r:id="rId5" action="ppaction://hlinksldjump"/>
                        </a:rPr>
                        <a:t>100</a:t>
                      </a:r>
                      <a:endParaRPr lang="ru-RU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2514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КАТЕГОРИЯ</a:t>
                      </a:r>
                      <a:r>
                        <a:rPr lang="ru-RU" b="1" baseline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2</a:t>
                      </a:r>
                      <a:endParaRPr lang="ru-RU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Courier New" panose="02070309020205020404" pitchFamily="49" charset="0"/>
                          <a:cs typeface="Courier New" panose="02070309020205020404" pitchFamily="49" charset="0"/>
                          <a:hlinkClick r:id="rId6" action="ppaction://hlinksldjump"/>
                        </a:rPr>
                        <a:t>10</a:t>
                      </a:r>
                      <a:endParaRPr lang="ru-RU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Courier New" panose="02070309020205020404" pitchFamily="49" charset="0"/>
                          <a:cs typeface="Courier New" panose="02070309020205020404" pitchFamily="49" charset="0"/>
                          <a:hlinkClick r:id="rId7" action="ppaction://hlinksldjump"/>
                        </a:rPr>
                        <a:t>20</a:t>
                      </a:r>
                      <a:endParaRPr lang="ru-RU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Courier New" panose="02070309020205020404" pitchFamily="49" charset="0"/>
                          <a:cs typeface="Courier New" panose="02070309020205020404" pitchFamily="49" charset="0"/>
                          <a:hlinkClick r:id="rId8" action="ppaction://hlinksldjump"/>
                        </a:rPr>
                        <a:t>50</a:t>
                      </a:r>
                      <a:endParaRPr lang="ru-RU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Courier New" panose="02070309020205020404" pitchFamily="49" charset="0"/>
                          <a:cs typeface="Courier New" panose="02070309020205020404" pitchFamily="49" charset="0"/>
                          <a:hlinkClick r:id="rId9" action="ppaction://hlinksldjump"/>
                        </a:rPr>
                        <a:t>100</a:t>
                      </a:r>
                      <a:endParaRPr lang="ru-RU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2514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КАТЕГОРИЯ</a:t>
                      </a:r>
                      <a:r>
                        <a:rPr lang="ru-RU" b="1" baseline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3</a:t>
                      </a:r>
                      <a:endParaRPr lang="ru-RU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Courier New" panose="02070309020205020404" pitchFamily="49" charset="0"/>
                          <a:cs typeface="Courier New" panose="02070309020205020404" pitchFamily="49" charset="0"/>
                          <a:hlinkClick r:id="rId10" action="ppaction://hlinksldjump"/>
                        </a:rPr>
                        <a:t>10</a:t>
                      </a:r>
                      <a:endParaRPr lang="ru-RU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Courier New" panose="02070309020205020404" pitchFamily="49" charset="0"/>
                          <a:cs typeface="Courier New" panose="02070309020205020404" pitchFamily="49" charset="0"/>
                          <a:hlinkClick r:id="rId11" action="ppaction://hlinksldjump"/>
                        </a:rPr>
                        <a:t>20</a:t>
                      </a:r>
                      <a:endParaRPr lang="ru-RU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Courier New" panose="02070309020205020404" pitchFamily="49" charset="0"/>
                          <a:cs typeface="Courier New" panose="02070309020205020404" pitchFamily="49" charset="0"/>
                          <a:hlinkClick r:id="rId12" action="ppaction://hlinksldjump"/>
                        </a:rPr>
                        <a:t>50</a:t>
                      </a:r>
                      <a:endParaRPr lang="ru-RU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Courier New" panose="02070309020205020404" pitchFamily="49" charset="0"/>
                          <a:cs typeface="Courier New" panose="02070309020205020404" pitchFamily="49" charset="0"/>
                          <a:hlinkClick r:id="rId13" action="ppaction://hlinksldjump"/>
                        </a:rPr>
                        <a:t>100</a:t>
                      </a:r>
                      <a:endParaRPr lang="ru-RU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22514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КАТЕГОРИЯ</a:t>
                      </a:r>
                      <a:r>
                        <a:rPr lang="ru-RU" b="1" baseline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4</a:t>
                      </a:r>
                      <a:endParaRPr lang="ru-RU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Courier New" panose="02070309020205020404" pitchFamily="49" charset="0"/>
                          <a:cs typeface="Courier New" panose="02070309020205020404" pitchFamily="49" charset="0"/>
                          <a:hlinkClick r:id="rId14" action="ppaction://hlinksldjump"/>
                        </a:rPr>
                        <a:t>10</a:t>
                      </a:r>
                      <a:endParaRPr lang="ru-RU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Courier New" panose="02070309020205020404" pitchFamily="49" charset="0"/>
                          <a:cs typeface="Courier New" panose="02070309020205020404" pitchFamily="49" charset="0"/>
                          <a:hlinkClick r:id="rId15" action="ppaction://hlinksldjump"/>
                        </a:rPr>
                        <a:t>20</a:t>
                      </a:r>
                      <a:endParaRPr lang="ru-RU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Courier New" panose="02070309020205020404" pitchFamily="49" charset="0"/>
                          <a:cs typeface="Courier New" panose="02070309020205020404" pitchFamily="49" charset="0"/>
                          <a:hlinkClick r:id="rId16" action="ppaction://hlinksldjump"/>
                        </a:rPr>
                        <a:t>50</a:t>
                      </a:r>
                      <a:endParaRPr lang="ru-RU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Courier New" panose="02070309020205020404" pitchFamily="49" charset="0"/>
                          <a:cs typeface="Courier New" panose="02070309020205020404" pitchFamily="49" charset="0"/>
                          <a:hlinkClick r:id="rId17" action="ppaction://hlinksldjump"/>
                        </a:rPr>
                        <a:t>100</a:t>
                      </a:r>
                      <a:endParaRPr lang="ru-RU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9666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D79417E-9E0A-4824-B2C9-08679D39D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006844"/>
            <a:ext cx="8505459" cy="444714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51720" y="548680"/>
            <a:ext cx="5486400" cy="566738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«КАТЕГОРИЯ 1» за 10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755576" y="1340768"/>
            <a:ext cx="8064896" cy="2664296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ВОПРОС: КАК ЗОВУТ НЕКРАСОВА?</a:t>
            </a:r>
          </a:p>
        </p:txBody>
      </p:sp>
      <p:sp>
        <p:nvSpPr>
          <p:cNvPr id="9" name="Текст 6"/>
          <p:cNvSpPr txBox="1">
            <a:spLocks/>
          </p:cNvSpPr>
          <p:nvPr/>
        </p:nvSpPr>
        <p:spPr>
          <a:xfrm>
            <a:off x="4153744" y="2888940"/>
            <a:ext cx="6768752" cy="2232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Правильный ответ: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Николай Алексеевич</a:t>
            </a:r>
          </a:p>
        </p:txBody>
      </p:sp>
      <p:sp>
        <p:nvSpPr>
          <p:cNvPr id="10" name="Стрелка влево 9">
            <a:hlinkClick r:id="rId3" action="ppaction://hlinksldjump"/>
          </p:cNvPr>
          <p:cNvSpPr/>
          <p:nvPr/>
        </p:nvSpPr>
        <p:spPr>
          <a:xfrm>
            <a:off x="7668344" y="5517232"/>
            <a:ext cx="1368152" cy="720080"/>
          </a:xfrm>
          <a:prstGeom prst="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1102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51720" y="548680"/>
            <a:ext cx="5486400" cy="566738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«КАТЕГОРИЯ 1» за 20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755576" y="1340768"/>
            <a:ext cx="8064896" cy="2664296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ВОПРОС: Как называется произведение про зайцев?</a:t>
            </a:r>
          </a:p>
        </p:txBody>
      </p:sp>
      <p:sp>
        <p:nvSpPr>
          <p:cNvPr id="9" name="Текст 6"/>
          <p:cNvSpPr txBox="1">
            <a:spLocks/>
          </p:cNvSpPr>
          <p:nvPr/>
        </p:nvSpPr>
        <p:spPr>
          <a:xfrm>
            <a:off x="611560" y="4005064"/>
            <a:ext cx="6768752" cy="2232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Правильный ответ: «Дед Мазай и зайцы»</a:t>
            </a:r>
          </a:p>
        </p:txBody>
      </p:sp>
      <p:sp>
        <p:nvSpPr>
          <p:cNvPr id="10" name="Стрелка влево 9">
            <a:hlinkClick r:id="rId2" action="ppaction://hlinksldjump"/>
          </p:cNvPr>
          <p:cNvSpPr/>
          <p:nvPr/>
        </p:nvSpPr>
        <p:spPr>
          <a:xfrm>
            <a:off x="7668344" y="5517232"/>
            <a:ext cx="1368152" cy="720080"/>
          </a:xfrm>
          <a:prstGeom prst="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292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51720" y="548680"/>
            <a:ext cx="5486400" cy="566738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«КАТЕГОРИЯ 1» за 50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755576" y="1340768"/>
            <a:ext cx="8064896" cy="2664296"/>
          </a:xfrm>
        </p:spPr>
        <p:txBody>
          <a:bodyPr>
            <a:normAutofit fontScale="92500"/>
          </a:bodyPr>
          <a:lstStyle/>
          <a:p>
            <a:r>
              <a:rPr lang="ru-RU" sz="3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ВОПРОС:Из</a:t>
            </a:r>
            <a:r>
              <a:rPr lang="ru-RU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каких произведений </a:t>
            </a:r>
            <a:r>
              <a:rPr lang="ru-RU" sz="3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Н.А</a:t>
            </a:r>
            <a:r>
              <a:rPr lang="ru-RU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. Некрасова взяты эти строки</a:t>
            </a:r>
          </a:p>
          <a:p>
            <a:r>
              <a:rPr lang="ru-RU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«Я лиру посвятил народу своему»?</a:t>
            </a:r>
          </a:p>
        </p:txBody>
      </p:sp>
      <p:sp>
        <p:nvSpPr>
          <p:cNvPr id="9" name="Текст 6"/>
          <p:cNvSpPr txBox="1">
            <a:spLocks/>
          </p:cNvSpPr>
          <p:nvPr/>
        </p:nvSpPr>
        <p:spPr>
          <a:xfrm>
            <a:off x="611560" y="4005064"/>
            <a:ext cx="6768752" cy="2232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Правильный ответ: Стихотворение «Элегия».</a:t>
            </a:r>
          </a:p>
        </p:txBody>
      </p:sp>
      <p:sp>
        <p:nvSpPr>
          <p:cNvPr id="10" name="Стрелка влево 9">
            <a:hlinkClick r:id="rId2" action="ppaction://hlinksldjump"/>
          </p:cNvPr>
          <p:cNvSpPr/>
          <p:nvPr/>
        </p:nvSpPr>
        <p:spPr>
          <a:xfrm>
            <a:off x="7668344" y="5517232"/>
            <a:ext cx="1368152" cy="720080"/>
          </a:xfrm>
          <a:prstGeom prst="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320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51720" y="548680"/>
            <a:ext cx="5486400" cy="566738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«КАТЕГОРИЯ 1» за 100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755576" y="1340768"/>
            <a:ext cx="8064896" cy="2664296"/>
          </a:xfrm>
        </p:spPr>
        <p:txBody>
          <a:bodyPr>
            <a:normAutofit fontScale="62500" lnSpcReduction="20000"/>
          </a:bodyPr>
          <a:lstStyle/>
          <a:p>
            <a:r>
              <a:rPr lang="ru-RU" sz="3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ВОПРОС:В</a:t>
            </a:r>
            <a:r>
              <a:rPr lang="ru-RU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каком произведении Н. А. Некрасова нарисована эта картина летнего дня:</a:t>
            </a:r>
          </a:p>
          <a:p>
            <a:r>
              <a:rPr lang="ru-RU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«Проснулся: в широкие щели сарая</a:t>
            </a:r>
          </a:p>
          <a:p>
            <a:r>
              <a:rPr lang="ru-RU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Глядятся веселого солнца лучи,</a:t>
            </a:r>
          </a:p>
          <a:p>
            <a:r>
              <a:rPr lang="ru-RU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Воркует голубка; над крышей летая,</a:t>
            </a:r>
          </a:p>
          <a:p>
            <a:r>
              <a:rPr lang="ru-RU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Кричат молодые грачи…» </a:t>
            </a:r>
          </a:p>
        </p:txBody>
      </p:sp>
      <p:sp>
        <p:nvSpPr>
          <p:cNvPr id="9" name="Текст 6"/>
          <p:cNvSpPr txBox="1">
            <a:spLocks/>
          </p:cNvSpPr>
          <p:nvPr/>
        </p:nvSpPr>
        <p:spPr>
          <a:xfrm>
            <a:off x="611560" y="4005064"/>
            <a:ext cx="6768752" cy="2232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Правильный ответ: «Крестьянские дети».</a:t>
            </a:r>
          </a:p>
        </p:txBody>
      </p:sp>
      <p:sp>
        <p:nvSpPr>
          <p:cNvPr id="10" name="Стрелка влево 9">
            <a:hlinkClick r:id="rId2" action="ppaction://hlinksldjump"/>
          </p:cNvPr>
          <p:cNvSpPr/>
          <p:nvPr/>
        </p:nvSpPr>
        <p:spPr>
          <a:xfrm>
            <a:off x="7668344" y="5517232"/>
            <a:ext cx="1368152" cy="720080"/>
          </a:xfrm>
          <a:prstGeom prst="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5344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51720" y="548680"/>
            <a:ext cx="5486400" cy="566738"/>
          </a:xfrm>
        </p:spPr>
        <p:txBody>
          <a:bodyPr>
            <a:noAutofit/>
          </a:bodyPr>
          <a:lstStyle/>
          <a:p>
            <a:pPr algn="ctr"/>
            <a:r>
              <a:rPr lang="ru-RU" sz="36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КОТ В МЕШКЕ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755576" y="1340768"/>
            <a:ext cx="8064896" cy="2664296"/>
          </a:xfrm>
        </p:spPr>
        <p:txBody>
          <a:bodyPr>
            <a:normAutofit fontScale="77500" lnSpcReduction="20000"/>
          </a:bodyPr>
          <a:lstStyle/>
          <a:p>
            <a:r>
              <a:rPr lang="ru-RU" sz="3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ВОПРОС:Из</a:t>
            </a:r>
            <a:r>
              <a:rPr lang="ru-RU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какого произведения </a:t>
            </a:r>
            <a:r>
              <a:rPr lang="ru-RU" sz="3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Н.А</a:t>
            </a:r>
            <a:r>
              <a:rPr lang="ru-RU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. Некрасова взяты эти строки?</a:t>
            </a:r>
            <a:br>
              <a:rPr lang="ru-RU" sz="36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ru-RU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.«Доля народа,</a:t>
            </a:r>
          </a:p>
          <a:p>
            <a:r>
              <a:rPr lang="ru-RU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Счастье его,</a:t>
            </a:r>
          </a:p>
          <a:p>
            <a:r>
              <a:rPr lang="ru-RU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Свет и свобода</a:t>
            </a:r>
          </a:p>
          <a:p>
            <a:r>
              <a:rPr lang="ru-RU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Прежде всего!»</a:t>
            </a:r>
          </a:p>
        </p:txBody>
      </p:sp>
      <p:sp>
        <p:nvSpPr>
          <p:cNvPr id="10" name="Стрелка влево 9">
            <a:hlinkClick r:id="rId2" action="ppaction://hlinksldjump"/>
          </p:cNvPr>
          <p:cNvSpPr/>
          <p:nvPr/>
        </p:nvSpPr>
        <p:spPr>
          <a:xfrm>
            <a:off x="7668344" y="5517232"/>
            <a:ext cx="1368152" cy="720080"/>
          </a:xfrm>
          <a:prstGeom prst="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0" name="Picture 6" descr="http://bu-baraholka.ru/upload/normal/sverdlovsk-kot-v-meshke_9088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88" r="25813"/>
          <a:stretch/>
        </p:blipFill>
        <p:spPr bwMode="auto">
          <a:xfrm>
            <a:off x="6444208" y="1844824"/>
            <a:ext cx="2437548" cy="36381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Текст 6"/>
          <p:cNvSpPr txBox="1">
            <a:spLocks/>
          </p:cNvSpPr>
          <p:nvPr/>
        </p:nvSpPr>
        <p:spPr>
          <a:xfrm>
            <a:off x="611560" y="4005064"/>
            <a:ext cx="6768752" cy="2232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Правильный </a:t>
            </a:r>
            <a:r>
              <a:rPr lang="ru-RU" b="1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ответ:Поэма</a:t>
            </a:r>
            <a:r>
              <a:rPr lang="ru-RU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«Кому на Руси жить хорошо».</a:t>
            </a:r>
          </a:p>
        </p:txBody>
      </p:sp>
    </p:spTree>
    <p:extLst>
      <p:ext uri="{BB962C8B-B14F-4D97-AF65-F5344CB8AC3E}">
        <p14:creationId xmlns:p14="http://schemas.microsoft.com/office/powerpoint/2010/main" val="584288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build="p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51720" y="548680"/>
            <a:ext cx="5486400" cy="566738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«КАТЕГОРИЯ 2» за 20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755576" y="1340768"/>
            <a:ext cx="8064896" cy="2664296"/>
          </a:xfrm>
        </p:spPr>
        <p:txBody>
          <a:bodyPr>
            <a:normAutofit/>
          </a:bodyPr>
          <a:lstStyle/>
          <a:p>
            <a:r>
              <a:rPr lang="ru-RU" sz="3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ВОПРОС:Кому</a:t>
            </a:r>
            <a:r>
              <a:rPr lang="ru-RU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посвятил Н. А. Некрасов свою поэму «Коробейники»?</a:t>
            </a:r>
          </a:p>
        </p:txBody>
      </p:sp>
      <p:sp>
        <p:nvSpPr>
          <p:cNvPr id="9" name="Текст 6"/>
          <p:cNvSpPr txBox="1">
            <a:spLocks/>
          </p:cNvSpPr>
          <p:nvPr/>
        </p:nvSpPr>
        <p:spPr>
          <a:xfrm>
            <a:off x="611560" y="4005064"/>
            <a:ext cx="6768752" cy="223224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Правильный </a:t>
            </a:r>
            <a:r>
              <a:rPr lang="ru-RU" b="1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ответ:Крестьянину</a:t>
            </a:r>
            <a:r>
              <a:rPr lang="ru-RU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деревни </a:t>
            </a:r>
            <a:r>
              <a:rPr lang="ru-RU" b="1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Шоды</a:t>
            </a:r>
            <a:r>
              <a:rPr lang="ru-RU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Костромской губернии, Гавриле Яковлевичу Захарову, с которым часто ходили на охоту.</a:t>
            </a:r>
            <a:br>
              <a:rPr lang="ru-RU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ru-RU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Стрелка влево 9">
            <a:hlinkClick r:id="rId2" action="ppaction://hlinksldjump"/>
          </p:cNvPr>
          <p:cNvSpPr/>
          <p:nvPr/>
        </p:nvSpPr>
        <p:spPr>
          <a:xfrm>
            <a:off x="7668344" y="5517232"/>
            <a:ext cx="1368152" cy="720080"/>
          </a:xfrm>
          <a:prstGeom prst="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4922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51720" y="548680"/>
            <a:ext cx="5486400" cy="566738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«КАТЕГОРИЯ 2» за 50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755576" y="1340768"/>
            <a:ext cx="8064896" cy="2664296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ВОПРОС: Кому посвящал Некрасов свои первые стихотворные опыты?</a:t>
            </a:r>
          </a:p>
        </p:txBody>
      </p:sp>
      <p:sp>
        <p:nvSpPr>
          <p:cNvPr id="9" name="Текст 6"/>
          <p:cNvSpPr txBox="1">
            <a:spLocks/>
          </p:cNvSpPr>
          <p:nvPr/>
        </p:nvSpPr>
        <p:spPr>
          <a:xfrm>
            <a:off x="611560" y="4005064"/>
            <a:ext cx="6768752" cy="2232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Правильный </a:t>
            </a:r>
            <a:r>
              <a:rPr lang="ru-RU" b="1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ответ:Матери</a:t>
            </a:r>
            <a:r>
              <a:rPr lang="ru-RU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Елене Андреевне, светлый образ, который поэт всю жизнь свято хранил в своем сердце.</a:t>
            </a:r>
          </a:p>
        </p:txBody>
      </p:sp>
      <p:sp>
        <p:nvSpPr>
          <p:cNvPr id="10" name="Стрелка влево 9">
            <a:hlinkClick r:id="rId2" action="ppaction://hlinksldjump"/>
          </p:cNvPr>
          <p:cNvSpPr/>
          <p:nvPr/>
        </p:nvSpPr>
        <p:spPr>
          <a:xfrm>
            <a:off x="7668344" y="5517232"/>
            <a:ext cx="1368152" cy="720080"/>
          </a:xfrm>
          <a:prstGeom prst="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3282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593</TotalTime>
  <Words>639</Words>
  <Application>Microsoft Office PowerPoint</Application>
  <PresentationFormat>Экран (4:3)</PresentationFormat>
  <Paragraphs>95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Century Gothic</vt:lpstr>
      <vt:lpstr>Courier New</vt:lpstr>
      <vt:lpstr>Wingdings 3</vt:lpstr>
      <vt:lpstr>Ион</vt:lpstr>
      <vt:lpstr>Викторина по теме «ЖИЗНЬ И ТВОРЧЕСТВО Н.А. НЕКРАСОВА»</vt:lpstr>
      <vt:lpstr>Презентация PowerPoint</vt:lpstr>
      <vt:lpstr>«КАТЕГОРИЯ 1» за 10</vt:lpstr>
      <vt:lpstr>«КАТЕГОРИЯ 1» за 20</vt:lpstr>
      <vt:lpstr>«КАТЕГОРИЯ 1» за 50</vt:lpstr>
      <vt:lpstr>«КАТЕГОРИЯ 1» за 100</vt:lpstr>
      <vt:lpstr>КОТ В МЕШКЕ</vt:lpstr>
      <vt:lpstr>«КАТЕГОРИЯ 2» за 20</vt:lpstr>
      <vt:lpstr>«КАТЕГОРИЯ 2» за 50</vt:lpstr>
      <vt:lpstr>«КАТЕГОРИЯ 2» за 100</vt:lpstr>
      <vt:lpstr>«КАТЕГОРИЯ 3» за 10</vt:lpstr>
      <vt:lpstr>«КАТЕГОРИЯ 3» за 20</vt:lpstr>
      <vt:lpstr>«КАТЕГОРИЯ 3» за 50</vt:lpstr>
      <vt:lpstr>«КАТЕГОРИЯ 3» за 100</vt:lpstr>
      <vt:lpstr>«КАТЕГОРИЯ 4» за 10</vt:lpstr>
      <vt:lpstr>Презентация PowerPoint</vt:lpstr>
      <vt:lpstr>«КАТЕГОРИЯ 4» за 50</vt:lpstr>
      <vt:lpstr>«КАТЕГОРИЯ 4» за 100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Викторина по теме «…»</dc:title>
  <dc:creator>Ксю</dc:creator>
  <cp:lastModifiedBy>Фаина</cp:lastModifiedBy>
  <cp:revision>14</cp:revision>
  <dcterms:created xsi:type="dcterms:W3CDTF">2017-01-13T14:14:40Z</dcterms:created>
  <dcterms:modified xsi:type="dcterms:W3CDTF">2021-12-02T06:19:47Z</dcterms:modified>
</cp:coreProperties>
</file>