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5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748464" cy="5832647"/>
          </a:xfrm>
        </p:spPr>
        <p:txBody>
          <a:bodyPr/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Что такое гипотеза? 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48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Как </a:t>
            </a:r>
            <a:r>
              <a:rPr lang="ru-RU" sz="4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рождаются гипотезы. Гипотеза 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эксперимента. </a:t>
            </a:r>
            <a:r>
              <a:rPr lang="ru-RU" sz="48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48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16632"/>
            <a:ext cx="3292599" cy="339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0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6633"/>
            <a:ext cx="9036496" cy="2664295"/>
          </a:xfrm>
        </p:spPr>
        <p:txBody>
          <a:bodyPr/>
          <a:lstStyle/>
          <a:p>
            <a:r>
              <a:rPr lang="ru-RU" dirty="0" smtClean="0">
                <a:latin typeface="Times New Roman"/>
                <a:ea typeface="Calibri"/>
              </a:rPr>
              <a:t>Представьте, </a:t>
            </a:r>
            <a:r>
              <a:rPr lang="ru-RU" dirty="0">
                <a:latin typeface="Times New Roman"/>
                <a:ea typeface="Calibri"/>
              </a:rPr>
              <a:t>что </a:t>
            </a:r>
            <a:r>
              <a:rPr lang="ru-RU" dirty="0" smtClean="0">
                <a:latin typeface="Times New Roman"/>
                <a:ea typeface="Calibri"/>
              </a:rPr>
              <a:t>ты </a:t>
            </a:r>
            <a:r>
              <a:rPr lang="ru-RU" dirty="0" smtClean="0">
                <a:latin typeface="Times New Roman"/>
                <a:ea typeface="Calibri"/>
              </a:rPr>
              <a:t>познакомился </a:t>
            </a:r>
            <a:r>
              <a:rPr lang="ru-RU" dirty="0">
                <a:latin typeface="Times New Roman"/>
                <a:ea typeface="Calibri"/>
              </a:rPr>
              <a:t>с волшебником. Что </a:t>
            </a:r>
            <a:r>
              <a:rPr lang="ru-RU" dirty="0" smtClean="0">
                <a:latin typeface="Times New Roman"/>
                <a:ea typeface="Calibri"/>
              </a:rPr>
              <a:t>могло </a:t>
            </a:r>
            <a:r>
              <a:rPr lang="ru-RU" dirty="0">
                <a:latin typeface="Times New Roman"/>
                <a:ea typeface="Calibri"/>
              </a:rPr>
              <a:t>произойти с </a:t>
            </a:r>
            <a:r>
              <a:rPr lang="ru-RU" dirty="0" smtClean="0">
                <a:latin typeface="Times New Roman"/>
                <a:ea typeface="Calibri"/>
              </a:rPr>
              <a:t>вами, </a:t>
            </a:r>
            <a:r>
              <a:rPr lang="ru-RU" dirty="0">
                <a:latin typeface="Times New Roman"/>
                <a:ea typeface="Calibri"/>
              </a:rPr>
              <a:t>если бы он исполнил 3 </a:t>
            </a:r>
            <a:r>
              <a:rPr lang="ru-RU" dirty="0" smtClean="0">
                <a:latin typeface="Times New Roman"/>
                <a:ea typeface="Calibri"/>
              </a:rPr>
              <a:t>ваших желания</a:t>
            </a:r>
            <a:r>
              <a:rPr lang="ru-RU" dirty="0">
                <a:latin typeface="Times New Roman"/>
                <a:ea typeface="Calibri"/>
              </a:rPr>
              <a:t>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780928"/>
            <a:ext cx="4104456" cy="387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9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700808"/>
            <a:ext cx="5986636" cy="51537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712968" cy="5832647"/>
          </a:xfrm>
        </p:spPr>
        <p:txBody>
          <a:bodyPr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atin typeface="Times New Roman"/>
                <a:ea typeface="Calibri"/>
                <a:cs typeface="Times New Roman"/>
              </a:rPr>
              <a:t>Гипотеза проекта: 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проект «В гостях у сказки» дает возможность с</a:t>
            </a:r>
            <a:r>
              <a:rPr lang="ru-RU" sz="3200" dirty="0">
                <a:latin typeface="Times New Roman"/>
                <a:ea typeface="Times New Roman"/>
                <a:cs typeface="Times New Roman"/>
              </a:rPr>
              <a:t>формировать 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способность </a:t>
            </a:r>
            <a:r>
              <a:rPr lang="ru-RU" sz="3200" dirty="0">
                <a:latin typeface="Times New Roman"/>
                <a:ea typeface="Times New Roman"/>
                <a:cs typeface="Times New Roman"/>
              </a:rPr>
              <a:t>ориентироваться в информационно-культурном национальном пространстве 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во время 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освоения основных эстетических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теоретико-литера­турных понятий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(фольклор, сказка, карты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Проппа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т.д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.). </a:t>
            </a:r>
            <a:r>
              <a:rPr lang="ru-RU" sz="3200" dirty="0">
                <a:latin typeface="Times New Roman"/>
                <a:ea typeface="Times New Roman"/>
                <a:cs typeface="Times New Roman"/>
              </a:rPr>
              <a:t>Создается пространство для эмоционально-нравственного общения в кругу друзей, людей увлеченных фольклором.  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7700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3"/>
            <a:ext cx="8640960" cy="4300708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Слово «гипотеза» </a:t>
            </a:r>
            <a:r>
              <a:rPr lang="ru-RU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имеет древнегреческое происхождение</a:t>
            </a:r>
            <a:r>
              <a:rPr lang="ru-RU" sz="2800" b="1" dirty="0">
                <a:solidFill>
                  <a:schemeClr val="bg1"/>
                </a:solidFill>
                <a:latin typeface="Palatino Linotype"/>
                <a:ea typeface="Calibri"/>
                <a:cs typeface="Times New Roman"/>
              </a:rPr>
              <a:t> (ὑπό</a:t>
            </a:r>
            <a:r>
              <a:rPr lang="ru-RU" sz="2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 — снизу, под + </a:t>
            </a:r>
            <a:r>
              <a:rPr lang="ru-RU" sz="2800" b="1" dirty="0" err="1">
                <a:solidFill>
                  <a:schemeClr val="bg1"/>
                </a:solidFill>
                <a:latin typeface="Palatino Linotype"/>
                <a:ea typeface="Calibri"/>
                <a:cs typeface="Times New Roman"/>
              </a:rPr>
              <a:t>θέσις</a:t>
            </a:r>
            <a:r>
              <a:rPr lang="ru-RU" sz="2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 — </a:t>
            </a:r>
            <a:r>
              <a:rPr lang="ru-RU" sz="2800" b="1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тезис</a:t>
            </a:r>
            <a:r>
              <a:rPr lang="ru-RU" sz="2800" b="1" dirty="0" smtClean="0">
                <a:latin typeface="Calibri"/>
                <a:ea typeface="Calibri"/>
                <a:cs typeface="Times New Roman"/>
              </a:rPr>
              <a:t>, </a:t>
            </a:r>
            <a:r>
              <a:rPr lang="ru-RU" sz="2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мысль</a:t>
            </a:r>
            <a:r>
              <a:rPr lang="ru-RU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. )</a:t>
            </a:r>
            <a:r>
              <a:rPr lang="ru-RU" sz="2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Г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ипотеза </a:t>
            </a:r>
            <a:r>
              <a:rPr lang="ru-RU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- научное предположение, выдвигаемое для объяснения каких-нибудь явлений.</a:t>
            </a:r>
            <a:r>
              <a:rPr lang="ru-RU" sz="2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</a:br>
            <a:r>
              <a:rPr lang="ru-RU" sz="2800" b="1" dirty="0" smtClean="0">
                <a:latin typeface="Calibri"/>
                <a:ea typeface="Calibri"/>
                <a:cs typeface="Times New Roman"/>
              </a:rPr>
              <a:t>Г</a:t>
            </a: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ипотеза </a:t>
            </a:r>
            <a:r>
              <a:rPr lang="ru-RU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– предположение вообще, требующее подтверждения.</a:t>
            </a:r>
            <a:r>
              <a:rPr lang="ru-RU" sz="2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(из словаря С.И. Ожегова)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777380"/>
            <a:ext cx="9144000" cy="208062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ГИПОТЕЗЫ МОЖНО:</a:t>
            </a:r>
          </a:p>
          <a:p>
            <a:pPr indent="540385" algn="ctr">
              <a:spcAft>
                <a:spcPts val="0"/>
              </a:spcAft>
            </a:pPr>
            <a:r>
              <a:rPr lang="ru-RU" sz="2800" dirty="0" smtClean="0"/>
              <a:t>-</a:t>
            </a:r>
            <a:r>
              <a:rPr lang="ru-RU" sz="2800" b="1" u="sng" dirty="0" smtClean="0">
                <a:latin typeface="Times New Roman"/>
                <a:ea typeface="Calibri"/>
                <a:cs typeface="Times New Roman"/>
              </a:rPr>
              <a:t>выдвигать</a:t>
            </a:r>
          </a:p>
          <a:p>
            <a:pPr indent="540385" algn="ctr">
              <a:spcAft>
                <a:spcPts val="0"/>
              </a:spcAft>
            </a:pPr>
            <a:r>
              <a:rPr lang="ru-RU" sz="2800" b="1" u="sng" dirty="0">
                <a:latin typeface="Times New Roman"/>
                <a:ea typeface="Calibri"/>
                <a:cs typeface="Times New Roman"/>
              </a:rPr>
              <a:t>-</a:t>
            </a:r>
            <a:r>
              <a:rPr lang="ru-RU" sz="2800" b="1" u="sng" dirty="0" smtClean="0">
                <a:latin typeface="Times New Roman"/>
                <a:ea typeface="Calibri"/>
                <a:cs typeface="Times New Roman"/>
              </a:rPr>
              <a:t>вырабатывать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861048"/>
            <a:ext cx="2627784" cy="2832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869159"/>
            <a:ext cx="2160240" cy="182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54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0"/>
            <a:ext cx="7117180" cy="4777380"/>
          </a:xfrm>
        </p:spPr>
        <p:txBody>
          <a:bodyPr/>
          <a:lstStyle/>
          <a:p>
            <a:pPr algn="ctr"/>
            <a:r>
              <a:rPr lang="ru-RU" b="1" dirty="0">
                <a:latin typeface="Times New Roman"/>
                <a:ea typeface="Calibri"/>
                <a:cs typeface="Times New Roman"/>
              </a:rPr>
              <a:t>Трещит, а не кузнечик.</a:t>
            </a:r>
            <a:r>
              <a:rPr lang="ru-RU" sz="32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3200" b="1" dirty="0">
                <a:latin typeface="Calibri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>Летит, а не птица.</a:t>
            </a:r>
            <a:r>
              <a:rPr lang="ru-RU" sz="32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3200" b="1" dirty="0">
                <a:latin typeface="Calibri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>Везет, а не лошадь.</a:t>
            </a:r>
            <a:r>
              <a:rPr lang="ru-RU" sz="32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3200" b="1" dirty="0">
                <a:latin typeface="Calibri"/>
                <a:ea typeface="Calibri"/>
                <a:cs typeface="Times New Roman"/>
              </a:rPr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293096"/>
            <a:ext cx="7920880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5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404664"/>
            <a:ext cx="8640960" cy="5760640"/>
          </a:xfrm>
        </p:spPr>
        <p:txBody>
          <a:bodyPr/>
          <a:lstStyle/>
          <a:p>
            <a:pPr algn="ctr"/>
            <a:r>
              <a:rPr lang="ru-RU" sz="1800" dirty="0"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latin typeface="Calibri"/>
                <a:ea typeface="Calibri"/>
                <a:cs typeface="Times New Roman"/>
              </a:rPr>
            </a:br>
            <a:r>
              <a:rPr lang="ru-RU" sz="1800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latin typeface="Calibri"/>
                <a:ea typeface="Calibri"/>
                <a:cs typeface="Times New Roman"/>
              </a:rPr>
            </a:br>
            <a:r>
              <a:rPr lang="ru-RU" sz="1800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latin typeface="Calibri"/>
                <a:ea typeface="Calibri"/>
                <a:cs typeface="Times New Roman"/>
              </a:rPr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latin typeface="Calibri"/>
                <a:ea typeface="Calibri"/>
                <a:cs typeface="Times New Roman"/>
              </a:rPr>
            </a:br>
            <a:r>
              <a:rPr lang="ru-RU" sz="1800" dirty="0">
                <a:latin typeface="Times New Roman"/>
                <a:ea typeface="Calibri"/>
                <a:cs typeface="Times New Roman"/>
              </a:rPr>
              <a:t>	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sz="3200" dirty="0"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7" name="Счетверенная стрелка 6"/>
          <p:cNvSpPr/>
          <p:nvPr/>
        </p:nvSpPr>
        <p:spPr>
          <a:xfrm>
            <a:off x="2771800" y="2648431"/>
            <a:ext cx="3672408" cy="2304256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УЧЕНЫЙ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311860" y="632207"/>
            <a:ext cx="2592288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>
                <a:solidFill>
                  <a:srgbClr val="FF0000"/>
                </a:solidFill>
                <a:latin typeface="Times New Roman"/>
                <a:ea typeface="Calibri"/>
              </a:rPr>
              <a:t>думает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0" y="2420888"/>
            <a:ext cx="2699792" cy="24482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000250" algn="l"/>
              </a:tabLst>
            </a:pPr>
            <a:r>
              <a:rPr lang="ru-RU" sz="2400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много читает </a:t>
            </a:r>
            <a:r>
              <a:rPr lang="ru-RU" sz="2400" i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специальной          литературы</a:t>
            </a:r>
            <a:endParaRPr lang="ru-RU" sz="24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095836" y="5027223"/>
            <a:ext cx="3024336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>
              <a:tabLst>
                <a:tab pos="4819650" algn="l"/>
              </a:tabLst>
            </a:pPr>
            <a:r>
              <a:rPr lang="ru-RU" sz="2400" i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проводит </a:t>
            </a:r>
            <a:endParaRPr lang="ru-RU" sz="24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ctr">
              <a:tabLst>
                <a:tab pos="4819650" algn="l"/>
              </a:tabLst>
            </a:pPr>
            <a:r>
              <a:rPr lang="ru-RU" sz="2400" i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эксперименты</a:t>
            </a:r>
            <a:endParaRPr lang="ru-RU" sz="24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76256" y="2492896"/>
            <a:ext cx="2123728" cy="2592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49480" y="3477393"/>
            <a:ext cx="2394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беседует</a:t>
            </a:r>
          </a:p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коллегами</a:t>
            </a:r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5513" y="5027223"/>
            <a:ext cx="29163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"/>
                <a:ea typeface="Calibri"/>
              </a:rPr>
              <a:t>находит что-то новое или 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</a:rPr>
              <a:t>противоречие</a:t>
            </a:r>
            <a:r>
              <a:rPr lang="ru-RU" sz="3200" dirty="0">
                <a:solidFill>
                  <a:srgbClr val="FF0000"/>
                </a:solidFill>
                <a:latin typeface="Times New Roman"/>
                <a:ea typeface="Calibri"/>
              </a:rPr>
              <a:t>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172" y="116632"/>
            <a:ext cx="2700300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0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spcAft>
                <a:spcPts val="0"/>
              </a:spcAft>
              <a:tabLst>
                <a:tab pos="2000250" algn="l"/>
              </a:tabLst>
            </a:pPr>
            <a:r>
              <a:rPr lang="ru-RU" sz="4800" b="1" i="1" dirty="0">
                <a:latin typeface="Times New Roman"/>
                <a:ea typeface="Calibri"/>
                <a:cs typeface="Times New Roman"/>
              </a:rPr>
              <a:t>Может быть…</a:t>
            </a:r>
            <a:r>
              <a:rPr lang="ru-RU" sz="48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4800" b="1" dirty="0">
                <a:latin typeface="Calibri"/>
                <a:ea typeface="Calibri"/>
                <a:cs typeface="Times New Roman"/>
              </a:rPr>
            </a:br>
            <a:r>
              <a:rPr lang="ru-RU" sz="4800" b="1" i="1" dirty="0">
                <a:latin typeface="Times New Roman"/>
                <a:ea typeface="Calibri"/>
                <a:cs typeface="Times New Roman"/>
              </a:rPr>
              <a:t>Предположим…</a:t>
            </a:r>
            <a:r>
              <a:rPr lang="ru-RU" sz="48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4800" b="1" dirty="0">
                <a:latin typeface="Calibri"/>
                <a:ea typeface="Calibri"/>
                <a:cs typeface="Times New Roman"/>
              </a:rPr>
            </a:br>
            <a:r>
              <a:rPr lang="ru-RU" sz="4800" b="1" i="1" dirty="0">
                <a:latin typeface="Times New Roman"/>
                <a:ea typeface="Calibri"/>
                <a:cs typeface="Times New Roman"/>
              </a:rPr>
              <a:t>Допустим…</a:t>
            </a:r>
            <a:r>
              <a:rPr lang="ru-RU" sz="48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4800" b="1" dirty="0">
                <a:latin typeface="Calibri"/>
                <a:ea typeface="Calibri"/>
                <a:cs typeface="Times New Roman"/>
              </a:rPr>
            </a:br>
            <a:r>
              <a:rPr lang="ru-RU" sz="4800" b="1" i="1" dirty="0">
                <a:latin typeface="Times New Roman"/>
                <a:ea typeface="Calibri"/>
                <a:cs typeface="Times New Roman"/>
              </a:rPr>
              <a:t>Возможно…</a:t>
            </a:r>
            <a:r>
              <a:rPr lang="ru-RU" sz="48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4800" b="1" dirty="0">
                <a:latin typeface="Calibri"/>
                <a:ea typeface="Calibri"/>
                <a:cs typeface="Times New Roman"/>
              </a:rPr>
            </a:br>
            <a:r>
              <a:rPr lang="ru-RU" sz="4800" b="1" i="1" dirty="0">
                <a:latin typeface="Times New Roman"/>
                <a:ea typeface="Calibri"/>
                <a:cs typeface="Times New Roman"/>
              </a:rPr>
              <a:t>Что если…</a:t>
            </a:r>
            <a:r>
              <a:rPr lang="ru-RU" sz="48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4800" b="1" dirty="0">
                <a:latin typeface="Calibri"/>
                <a:ea typeface="Calibri"/>
                <a:cs typeface="Times New Roman"/>
              </a:rPr>
            </a:br>
            <a:endParaRPr lang="ru-RU" sz="4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933056"/>
            <a:ext cx="345638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7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409" y="116632"/>
            <a:ext cx="8712968" cy="2016224"/>
          </a:xfrm>
        </p:spPr>
        <p:txBody>
          <a:bodyPr/>
          <a:lstStyle/>
          <a:p>
            <a:pPr algn="ctr">
              <a:tabLst>
                <a:tab pos="2000250" algn="l"/>
              </a:tabLs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При каких условиях каждый из этих предметов будет очень полезным?</a:t>
            </a:r>
            <a:r>
              <a:rPr lang="ru-RU" sz="32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3200" b="1" dirty="0">
                <a:latin typeface="Calibri"/>
                <a:ea typeface="Calibri"/>
                <a:cs typeface="Times New Roman"/>
              </a:rPr>
            </a:b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718" y="1628800"/>
            <a:ext cx="3161282" cy="21426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2448272" cy="1999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437" y="1628800"/>
            <a:ext cx="2045667" cy="18722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794" y="3999202"/>
            <a:ext cx="3432043" cy="25740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024342"/>
            <a:ext cx="3161282" cy="283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548681"/>
            <a:ext cx="7117180" cy="129614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/>
                <a:ea typeface="Calibri"/>
              </a:rPr>
              <a:t>Найдите </a:t>
            </a:r>
            <a:r>
              <a:rPr lang="ru-RU" b="1" dirty="0">
                <a:latin typeface="Times New Roman"/>
                <a:ea typeface="Calibri"/>
              </a:rPr>
              <a:t>возможную причину </a:t>
            </a:r>
            <a:r>
              <a:rPr lang="ru-RU" b="1" dirty="0" smtClean="0">
                <a:latin typeface="Times New Roman"/>
                <a:ea typeface="Calibri"/>
              </a:rPr>
              <a:t>события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0379"/>
            <a:ext cx="3648554" cy="23976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857" y="1768517"/>
            <a:ext cx="2738877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" y="2031504"/>
            <a:ext cx="3238500" cy="24288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460379"/>
            <a:ext cx="3240360" cy="239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5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6632"/>
            <a:ext cx="8820472" cy="2304256"/>
          </a:xfrm>
        </p:spPr>
        <p:txBody>
          <a:bodyPr/>
          <a:lstStyle/>
          <a:p>
            <a:pPr algn="ctr"/>
            <a:r>
              <a:rPr lang="ru-RU" b="1" dirty="0">
                <a:latin typeface="Times New Roman"/>
                <a:ea typeface="Calibri"/>
                <a:cs typeface="Times New Roman"/>
              </a:rPr>
              <a:t>При каких условиях эти предметы могут быть совершенно бесполезны и даже вредны?</a:t>
            </a:r>
            <a:r>
              <a:rPr lang="ru-RU" sz="32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3200" b="1" dirty="0">
                <a:latin typeface="Calibri"/>
                <a:ea typeface="Calibri"/>
                <a:cs typeface="Times New Roman"/>
              </a:rPr>
            </a:b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29000"/>
            <a:ext cx="2833365" cy="32862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695" y="4293096"/>
            <a:ext cx="2731170" cy="21765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645024"/>
            <a:ext cx="2376264" cy="29523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694" y="1690687"/>
            <a:ext cx="3448305" cy="245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9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1"/>
            <a:ext cx="8892480" cy="2016224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/>
                <a:ea typeface="Calibri"/>
              </a:rPr>
              <a:t>Предположите </a:t>
            </a:r>
            <a:r>
              <a:rPr lang="ru-RU" b="1" dirty="0">
                <a:latin typeface="Times New Roman"/>
                <a:ea typeface="Calibri"/>
              </a:rPr>
              <a:t>несколько разных гипотез по этим </a:t>
            </a:r>
            <a:r>
              <a:rPr lang="ru-RU" b="1" dirty="0" smtClean="0">
                <a:latin typeface="Times New Roman"/>
                <a:ea typeface="Calibri"/>
              </a:rPr>
              <a:t>вопросам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967335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/>
              <a:buChar char=""/>
            </a:pPr>
            <a:r>
              <a:rPr lang="ru-RU" sz="2800" b="1" dirty="0">
                <a:latin typeface="Times New Roman"/>
                <a:ea typeface="Calibri"/>
                <a:cs typeface="Times New Roman"/>
              </a:rPr>
              <a:t>Почему многие дети любят компьютерные игры?</a:t>
            </a:r>
            <a:endParaRPr lang="ru-RU" sz="2800" b="1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buFont typeface="Wingdings"/>
              <a:buChar char=""/>
            </a:pPr>
            <a:r>
              <a:rPr lang="ru-RU" sz="2800" b="1" dirty="0">
                <a:latin typeface="Times New Roman"/>
                <a:ea typeface="Calibri"/>
                <a:cs typeface="Times New Roman"/>
              </a:rPr>
              <a:t>Почему весной тает снег?</a:t>
            </a:r>
            <a:endParaRPr lang="ru-RU" sz="28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709987"/>
            <a:ext cx="3131840" cy="27433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39350"/>
            <a:ext cx="5256584" cy="297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2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TM02455519[[fn=Зима]]</Template>
  <TotalTime>79</TotalTime>
  <Words>166</Words>
  <Application>Microsoft Office PowerPoint</Application>
  <PresentationFormat>Экран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Winter</vt:lpstr>
      <vt:lpstr>Что такое гипотеза?  Как рождаются гипотезы. Гипотеза эксперимента.  </vt:lpstr>
      <vt:lpstr>Слово «гипотеза» имеет древнегреческое происхождение (ὑπό — снизу, под + θέσις — тезис, мысль. )  Гипотеза - научное предположение, выдвигаемое для объяснения каких-нибудь явлений. Гипотеза – предположение вообще, требующее подтверждения.  (из словаря С.И. Ожегова)</vt:lpstr>
      <vt:lpstr>Трещит, а не кузнечик. Летит, а не птица. Везет, а не лошадь. </vt:lpstr>
      <vt:lpstr>          </vt:lpstr>
      <vt:lpstr>Может быть… Предположим… Допустим… Возможно… Что если… </vt:lpstr>
      <vt:lpstr>При каких условиях каждый из этих предметов будет очень полезным? </vt:lpstr>
      <vt:lpstr>Найдите возможную причину события</vt:lpstr>
      <vt:lpstr>При каких условиях эти предметы могут быть совершенно бесполезны и даже вредны? </vt:lpstr>
      <vt:lpstr>Предположите несколько разных гипотез по этим вопросам</vt:lpstr>
      <vt:lpstr>Представьте, что ты познакомился с волшебником. Что могло произойти с вами, если бы он исполнил 3 ваших желания?</vt:lpstr>
      <vt:lpstr>Гипотеза проекта: проект «В гостях у сказки» дает возможность сформировать способность ориентироваться в информационно-культурном национальном пространстве во время освоения основных эстетических и теоретико-литера­турных понятий (фольклор, сказка, карты Проппа и т.д.). Создается пространство для эмоционально-нравственного общения в кругу друзей, людей увлеченных фольклором.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Внеурочное занятие  Научного Общества Учащихся «Лицеист» </dc:title>
  <dc:creator>dns</dc:creator>
  <cp:lastModifiedBy>kia</cp:lastModifiedBy>
  <cp:revision>10</cp:revision>
  <dcterms:created xsi:type="dcterms:W3CDTF">2016-01-29T18:39:00Z</dcterms:created>
  <dcterms:modified xsi:type="dcterms:W3CDTF">2023-04-20T09:27:30Z</dcterms:modified>
</cp:coreProperties>
</file>