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748464" cy="5832647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Что такое гипотеза?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рождаются гипотезы. Гипотеза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эксперимента. </a:t>
            </a:r>
            <a:r>
              <a:rPr lang="ru-RU" sz="4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292599" cy="33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9036496" cy="2664295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Представьте, </a:t>
            </a:r>
            <a:r>
              <a:rPr lang="ru-RU" dirty="0">
                <a:latin typeface="Times New Roman"/>
                <a:ea typeface="Calibri"/>
              </a:rPr>
              <a:t>что </a:t>
            </a:r>
            <a:r>
              <a:rPr lang="ru-RU" dirty="0" smtClean="0">
                <a:latin typeface="Times New Roman"/>
                <a:ea typeface="Calibri"/>
              </a:rPr>
              <a:t>ты </a:t>
            </a:r>
            <a:r>
              <a:rPr lang="ru-RU" dirty="0" smtClean="0">
                <a:latin typeface="Times New Roman"/>
                <a:ea typeface="Calibri"/>
              </a:rPr>
              <a:t>познакомился </a:t>
            </a:r>
            <a:r>
              <a:rPr lang="ru-RU" dirty="0">
                <a:latin typeface="Times New Roman"/>
                <a:ea typeface="Calibri"/>
              </a:rPr>
              <a:t>с волшебником. Что </a:t>
            </a:r>
            <a:r>
              <a:rPr lang="ru-RU" dirty="0" smtClean="0">
                <a:latin typeface="Times New Roman"/>
                <a:ea typeface="Calibri"/>
              </a:rPr>
              <a:t>могло </a:t>
            </a:r>
            <a:r>
              <a:rPr lang="ru-RU" dirty="0">
                <a:latin typeface="Times New Roman"/>
                <a:ea typeface="Calibri"/>
              </a:rPr>
              <a:t>произойти с </a:t>
            </a:r>
            <a:r>
              <a:rPr lang="ru-RU" dirty="0" smtClean="0">
                <a:latin typeface="Times New Roman"/>
                <a:ea typeface="Calibri"/>
              </a:rPr>
              <a:t>вами, </a:t>
            </a:r>
            <a:r>
              <a:rPr lang="ru-RU" dirty="0">
                <a:latin typeface="Times New Roman"/>
                <a:ea typeface="Calibri"/>
              </a:rPr>
              <a:t>если бы он исполнил 3 </a:t>
            </a:r>
            <a:r>
              <a:rPr lang="ru-RU" dirty="0" smtClean="0">
                <a:latin typeface="Times New Roman"/>
                <a:ea typeface="Calibri"/>
              </a:rPr>
              <a:t>ваших желания</a:t>
            </a:r>
            <a:r>
              <a:rPr lang="ru-RU" dirty="0">
                <a:latin typeface="Times New Roman"/>
                <a:ea typeface="Calibri"/>
              </a:rPr>
              <a:t>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4104456" cy="38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5986636" cy="5153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5832647"/>
          </a:xfrm>
        </p:spPr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Гипотеза проекта: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проект «В гостях у сказки» дает возможность с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формировать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способность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ориентироваться в информационно-культурном национальном пространстве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во время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освоения основных эстетических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теоретико-литера­турных понятий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(фольклор, сказка, карты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Проппа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т.д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.).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Создается пространство для эмоционально-нравственного общения в кругу друзей, людей увлеченных фольклором. 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70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430070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Слово «гипотеза»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имеет древнегреческое происхождение</a:t>
            </a:r>
            <a:r>
              <a:rPr lang="ru-RU" sz="2800" b="1" dirty="0">
                <a:solidFill>
                  <a:schemeClr val="bg1"/>
                </a:solidFill>
                <a:latin typeface="Palatino Linotype"/>
                <a:ea typeface="Calibri"/>
                <a:cs typeface="Times New Roman"/>
              </a:rPr>
              <a:t> (ὑπό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— снизу, под + </a:t>
            </a:r>
            <a:r>
              <a:rPr lang="ru-RU" sz="2800" b="1" dirty="0" err="1">
                <a:solidFill>
                  <a:schemeClr val="bg1"/>
                </a:solidFill>
                <a:latin typeface="Palatino Linotype"/>
                <a:ea typeface="Calibri"/>
                <a:cs typeface="Times New Roman"/>
              </a:rPr>
              <a:t>θέσις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 — </a:t>
            </a: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тезис</a:t>
            </a:r>
            <a:r>
              <a:rPr lang="ru-RU" sz="2800" b="1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мысль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 )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ипотеза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научное предположение, выдвигаемое для объяснения каких-нибудь явлений.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latin typeface="Calibri"/>
                <a:ea typeface="Calibri"/>
                <a:cs typeface="Times New Roman"/>
              </a:rPr>
              <a:t>Г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ипотеза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предположение вообще, требующее подтверждения.</a:t>
            </a:r>
            <a: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(из словаря С.И. Ожегова)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77380"/>
            <a:ext cx="9144000" cy="20806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ГИПОТЕЗЫ МОЖНО:</a:t>
            </a:r>
          </a:p>
          <a:p>
            <a:pPr indent="540385" algn="ctr">
              <a:spcAft>
                <a:spcPts val="0"/>
              </a:spcAft>
            </a:pPr>
            <a:r>
              <a:rPr lang="ru-RU" sz="2800" dirty="0" smtClean="0"/>
              <a:t>-</a:t>
            </a: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>выдвигать</a:t>
            </a:r>
          </a:p>
          <a:p>
            <a:pPr indent="540385" algn="ctr">
              <a:spcAft>
                <a:spcPts val="0"/>
              </a:spcAft>
            </a:pPr>
            <a:r>
              <a:rPr lang="ru-RU" sz="2800" b="1" u="sng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800" b="1" u="sng" dirty="0" smtClean="0">
                <a:latin typeface="Times New Roman"/>
                <a:ea typeface="Calibri"/>
                <a:cs typeface="Times New Roman"/>
              </a:rPr>
              <a:t>вырабатывать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61048"/>
            <a:ext cx="2627784" cy="2832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59"/>
            <a:ext cx="2160240" cy="18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17180" cy="4777380"/>
          </a:xfrm>
        </p:spPr>
        <p:txBody>
          <a:bodyPr/>
          <a:lstStyle/>
          <a:p>
            <a:pPr algn="ctr"/>
            <a:r>
              <a:rPr lang="ru-RU" b="1" dirty="0">
                <a:latin typeface="Times New Roman"/>
                <a:ea typeface="Calibri"/>
                <a:cs typeface="Times New Roman"/>
              </a:rPr>
              <a:t>Трещит, а не кузнечик.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Летит, а не птица.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Везет, а не лошадь.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atin typeface="Calibri"/>
                <a:ea typeface="Calibri"/>
                <a:cs typeface="Times New Roman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79208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404664"/>
            <a:ext cx="8640960" cy="5760640"/>
          </a:xfrm>
        </p:spPr>
        <p:txBody>
          <a:bodyPr/>
          <a:lstStyle/>
          <a:p>
            <a:pPr algn="ctr"/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Счетверенная стрелка 6"/>
          <p:cNvSpPr/>
          <p:nvPr/>
        </p:nvSpPr>
        <p:spPr>
          <a:xfrm>
            <a:off x="2771800" y="2648431"/>
            <a:ext cx="3672408" cy="23042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УЧЕНЫЙ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11860" y="632207"/>
            <a:ext cx="259228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/>
                <a:ea typeface="Calibri"/>
              </a:rPr>
              <a:t>думает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2420888"/>
            <a:ext cx="269979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000250" algn="l"/>
              </a:tabLst>
            </a:pPr>
            <a:r>
              <a:rPr lang="ru-RU" sz="24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много читает </a:t>
            </a: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специальной          литературы</a:t>
            </a:r>
            <a:endParaRPr lang="ru-RU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95836" y="5027223"/>
            <a:ext cx="3024336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tabLst>
                <a:tab pos="4819650" algn="l"/>
              </a:tabLst>
            </a:pP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проводит </a:t>
            </a:r>
            <a:endParaRPr lang="ru-RU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tabLst>
                <a:tab pos="4819650" algn="l"/>
              </a:tabLst>
            </a:pPr>
            <a:r>
              <a:rPr lang="ru-RU" sz="2400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эксперименты</a:t>
            </a:r>
            <a:endParaRPr lang="ru-RU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76256" y="2492896"/>
            <a:ext cx="212372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49480" y="3477393"/>
            <a:ext cx="2394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беседует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коллегами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513" y="5027223"/>
            <a:ext cx="2916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</a:rPr>
              <a:t>находит что-то новое или 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Calibri"/>
              </a:rPr>
              <a:t>противоречие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116632"/>
            <a:ext cx="27003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spcAft>
                <a:spcPts val="0"/>
              </a:spcAft>
              <a:tabLst>
                <a:tab pos="2000250" algn="l"/>
              </a:tabLst>
            </a:pPr>
            <a:r>
              <a:rPr lang="ru-RU" sz="4800" b="1" i="1" dirty="0">
                <a:latin typeface="Times New Roman"/>
                <a:ea typeface="Calibri"/>
                <a:cs typeface="Times New Roman"/>
              </a:rPr>
              <a:t>Может быть…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>
                <a:latin typeface="Calibri"/>
                <a:ea typeface="Calibri"/>
                <a:cs typeface="Times New Roman"/>
              </a:rPr>
            </a:br>
            <a:r>
              <a:rPr lang="ru-RU" sz="4800" b="1" i="1" dirty="0">
                <a:latin typeface="Times New Roman"/>
                <a:ea typeface="Calibri"/>
                <a:cs typeface="Times New Roman"/>
              </a:rPr>
              <a:t>Предположим…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>
                <a:latin typeface="Calibri"/>
                <a:ea typeface="Calibri"/>
                <a:cs typeface="Times New Roman"/>
              </a:rPr>
            </a:br>
            <a:r>
              <a:rPr lang="ru-RU" sz="4800" b="1" i="1" dirty="0">
                <a:latin typeface="Times New Roman"/>
                <a:ea typeface="Calibri"/>
                <a:cs typeface="Times New Roman"/>
              </a:rPr>
              <a:t>Допустим…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>
                <a:latin typeface="Calibri"/>
                <a:ea typeface="Calibri"/>
                <a:cs typeface="Times New Roman"/>
              </a:rPr>
            </a:br>
            <a:r>
              <a:rPr lang="ru-RU" sz="4800" b="1" i="1" dirty="0">
                <a:latin typeface="Times New Roman"/>
                <a:ea typeface="Calibri"/>
                <a:cs typeface="Times New Roman"/>
              </a:rPr>
              <a:t>Возможно…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>
                <a:latin typeface="Calibri"/>
                <a:ea typeface="Calibri"/>
                <a:cs typeface="Times New Roman"/>
              </a:rPr>
            </a:br>
            <a:r>
              <a:rPr lang="ru-RU" sz="4800" b="1" i="1" dirty="0">
                <a:latin typeface="Times New Roman"/>
                <a:ea typeface="Calibri"/>
                <a:cs typeface="Times New Roman"/>
              </a:rPr>
              <a:t>Что если…</a:t>
            </a:r>
            <a:r>
              <a:rPr lang="ru-RU" sz="48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800" b="1" dirty="0">
                <a:latin typeface="Calibri"/>
                <a:ea typeface="Calibri"/>
                <a:cs typeface="Times New Roman"/>
              </a:rPr>
            </a:b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45638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09" y="116632"/>
            <a:ext cx="8712968" cy="2016224"/>
          </a:xfrm>
        </p:spPr>
        <p:txBody>
          <a:bodyPr/>
          <a:lstStyle/>
          <a:p>
            <a:pPr algn="ctr">
              <a:tabLst>
                <a:tab pos="200025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При каких условиях каждый из этих предметов будет очень полезным?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atin typeface="Calibri"/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18" y="1628800"/>
            <a:ext cx="3161282" cy="2142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448272" cy="1999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37" y="1628800"/>
            <a:ext cx="2045667" cy="1872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94" y="3999202"/>
            <a:ext cx="3432043" cy="2574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24342"/>
            <a:ext cx="3161282" cy="28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548681"/>
            <a:ext cx="7117180" cy="129614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Найдите </a:t>
            </a:r>
            <a:r>
              <a:rPr lang="ru-RU" b="1" dirty="0">
                <a:latin typeface="Times New Roman"/>
                <a:ea typeface="Calibri"/>
              </a:rPr>
              <a:t>возможную причину </a:t>
            </a:r>
            <a:r>
              <a:rPr lang="ru-RU" b="1" dirty="0" smtClean="0">
                <a:latin typeface="Times New Roman"/>
                <a:ea typeface="Calibri"/>
              </a:rPr>
              <a:t>события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379"/>
            <a:ext cx="3648554" cy="2397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57" y="1768517"/>
            <a:ext cx="2738877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" y="2031504"/>
            <a:ext cx="3238500" cy="2428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60379"/>
            <a:ext cx="3240360" cy="23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820472" cy="2304256"/>
          </a:xfrm>
        </p:spPr>
        <p:txBody>
          <a:bodyPr/>
          <a:lstStyle/>
          <a:p>
            <a:pPr algn="ctr"/>
            <a:r>
              <a:rPr lang="ru-RU" b="1" dirty="0">
                <a:latin typeface="Times New Roman"/>
                <a:ea typeface="Calibri"/>
                <a:cs typeface="Times New Roman"/>
              </a:rPr>
              <a:t>При каких условиях эти предметы могут быть совершенно бесполезны и даже вредны?</a:t>
            </a:r>
            <a:r>
              <a:rPr lang="ru-RU" sz="32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latin typeface="Calibri"/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2833365" cy="3286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95" y="4293096"/>
            <a:ext cx="2731170" cy="2176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45024"/>
            <a:ext cx="2376264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94" y="1690687"/>
            <a:ext cx="3448305" cy="24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892480" cy="201622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Предположите </a:t>
            </a:r>
            <a:r>
              <a:rPr lang="ru-RU" b="1" dirty="0">
                <a:latin typeface="Times New Roman"/>
                <a:ea typeface="Calibri"/>
              </a:rPr>
              <a:t>несколько разных гипотез по этим </a:t>
            </a:r>
            <a:r>
              <a:rPr lang="ru-RU" b="1" dirty="0" smtClean="0">
                <a:latin typeface="Times New Roman"/>
                <a:ea typeface="Calibri"/>
              </a:rPr>
              <a:t>вопросам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6733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"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Почему многие дети любят компьютерные игры?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Font typeface="Wingdings"/>
              <a:buChar char=""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Почему весной тает снег?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09987"/>
            <a:ext cx="3131840" cy="2743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39350"/>
            <a:ext cx="5256584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79</TotalTime>
  <Words>166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Что такое гипотеза?  Как рождаются гипотезы. Гипотеза эксперимента.  </vt:lpstr>
      <vt:lpstr>Слово «гипотеза» имеет древнегреческое происхождение (ὑπό — снизу, под + θέσις — тезис, мысль. )  Гипотеза - научное предположение, выдвигаемое для объяснения каких-нибудь явлений. Гипотеза – предположение вообще, требующее подтверждения.  (из словаря С.И. Ожегова)</vt:lpstr>
      <vt:lpstr>Трещит, а не кузнечик. Летит, а не птица. Везет, а не лошадь. </vt:lpstr>
      <vt:lpstr>          </vt:lpstr>
      <vt:lpstr>Может быть… Предположим… Допустим… Возможно… Что если… </vt:lpstr>
      <vt:lpstr>При каких условиях каждый из этих предметов будет очень полезным? </vt:lpstr>
      <vt:lpstr>Найдите возможную причину события</vt:lpstr>
      <vt:lpstr>При каких условиях эти предметы могут быть совершенно бесполезны и даже вредны? </vt:lpstr>
      <vt:lpstr>Предположите несколько разных гипотез по этим вопросам</vt:lpstr>
      <vt:lpstr>Представьте, что ты познакомился с волшебником. Что могло произойти с вами, если бы он исполнил 3 ваших желания?</vt:lpstr>
      <vt:lpstr>Гипотеза проекта: проект «В гостях у сказки» дает возможность сформировать способность ориентироваться в информационно-культурном национальном пространстве во время освоения основных эстетических и теоретико-литера­турных понятий (фольклор, сказка, карты Проппа и т.д.). Создается пространство для эмоционально-нравственного общения в кругу друзей, людей увлеченных фольклором.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Внеурочное занятие  Научного Общества Учащихся «Лицеист» </dc:title>
  <dc:creator>dns</dc:creator>
  <cp:lastModifiedBy>kia</cp:lastModifiedBy>
  <cp:revision>10</cp:revision>
  <dcterms:created xsi:type="dcterms:W3CDTF">2016-01-29T18:39:00Z</dcterms:created>
  <dcterms:modified xsi:type="dcterms:W3CDTF">2023-04-20T09:27:30Z</dcterms:modified>
</cp:coreProperties>
</file>