
<file path=[Content_Types].xml><?xml version="1.0" encoding="utf-8"?>
<Types xmlns="http://schemas.openxmlformats.org/package/2006/content-types">
  <Default Extension="png" ContentType="image/png"/>
  <Default Extension="bin" ContentType="application/vnd.ms-office.activeX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60" r:id="rId13"/>
    <p:sldId id="275" r:id="rId14"/>
    <p:sldId id="276" r:id="rId15"/>
    <p:sldId id="277" r:id="rId16"/>
    <p:sldId id="278" r:id="rId17"/>
    <p:sldId id="265" r:id="rId1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4F2270"/>
    <a:srgbClr val="820F0C"/>
    <a:srgbClr val="081422"/>
    <a:srgbClr val="006600"/>
    <a:srgbClr val="A50021"/>
    <a:srgbClr val="FF9900"/>
    <a:srgbClr val="DEA900"/>
    <a:srgbClr val="FFFF00"/>
    <a:srgbClr val="9966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362" autoAdjust="0"/>
  </p:normalViewPr>
  <p:slideViewPr>
    <p:cSldViewPr>
      <p:cViewPr varScale="1">
        <p:scale>
          <a:sx n="108" d="100"/>
          <a:sy n="108" d="100"/>
        </p:scale>
        <p:origin x="-17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06/relationships/vbaProject" Target="vbaProject.bin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4.wmf"/><Relationship Id="rId2" Type="http://schemas.openxmlformats.org/officeDocument/2006/relationships/image" Target="../media/image53.wmf"/><Relationship Id="rId1" Type="http://schemas.openxmlformats.org/officeDocument/2006/relationships/image" Target="../media/image52.wmf"/><Relationship Id="rId5" Type="http://schemas.openxmlformats.org/officeDocument/2006/relationships/image" Target="../media/image56.wmf"/><Relationship Id="rId4" Type="http://schemas.openxmlformats.org/officeDocument/2006/relationships/image" Target="../media/image5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B1B37F-F7C9-4E60-91F4-4AB4366D1318}" type="datetimeFigureOut">
              <a:rPr lang="ru-RU"/>
              <a:pPr>
                <a:defRPr/>
              </a:pPr>
              <a:t>10.01.2018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BC2662-EFD0-4163-BE1C-E6A46A385E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81770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7C3A59-B2E4-4227-9FCD-C97DE179EF02}" type="datetimeFigureOut">
              <a:rPr lang="ru-RU"/>
              <a:pPr>
                <a:defRPr/>
              </a:pPr>
              <a:t>10.01.2018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3D989C-0F88-4F20-865F-E7EF8706D9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91149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5A936E-A841-4333-9D89-E428B58A62E4}" type="datetimeFigureOut">
              <a:rPr lang="ru-RU"/>
              <a:pPr>
                <a:defRPr/>
              </a:pPr>
              <a:t>10.01.2018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83B313-D18D-483C-BBB4-6F06211EA8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64117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486ED-E169-47EF-B427-5770A23081DC}" type="datetimeFigureOut">
              <a:rPr lang="ru-RU"/>
              <a:pPr>
                <a:defRPr/>
              </a:pPr>
              <a:t>10.01.2018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8B91DF-69D1-41AC-A89B-7A7740C263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83400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034F85-2193-4A5B-B314-E9547862D02A}" type="datetimeFigureOut">
              <a:rPr lang="ru-RU"/>
              <a:pPr>
                <a:defRPr/>
              </a:pPr>
              <a:t>10.01.2018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E5FB4A-E424-4EF7-B618-069E777892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08974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F9A1E1-AA7F-4FDC-86E2-25BA711F378F}" type="datetimeFigureOut">
              <a:rPr lang="ru-RU"/>
              <a:pPr>
                <a:defRPr/>
              </a:pPr>
              <a:t>10.01.2018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0B9FED-4A76-4B48-8180-3320E1F85A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6705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097053-C5E9-49E1-AE60-22F5F3A1F304}" type="datetimeFigureOut">
              <a:rPr lang="ru-RU"/>
              <a:pPr>
                <a:defRPr/>
              </a:pPr>
              <a:t>10.01.2018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6BDAD-80C0-4E3C-94E7-2599B55EF2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4257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B7A1E-DFF2-4609-88A5-7B8311A44B7A}" type="datetimeFigureOut">
              <a:rPr lang="ru-RU"/>
              <a:pPr>
                <a:defRPr/>
              </a:pPr>
              <a:t>10.01.2018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AB379-7F5C-442C-BDFB-958E1ED849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47322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2A8BE9-F98B-4A46-9348-A3298F4A11AC}" type="datetimeFigureOut">
              <a:rPr lang="ru-RU"/>
              <a:pPr>
                <a:defRPr/>
              </a:pPr>
              <a:t>10.01.2018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13A10C-C251-4CE1-B758-6F6A819AD5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2769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8EED51-CBDD-41B6-950B-1FF94FEFA55A}" type="datetimeFigureOut">
              <a:rPr lang="ru-RU"/>
              <a:pPr>
                <a:defRPr/>
              </a:pPr>
              <a:t>10.01.2018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7F441-7E08-429C-BE17-573DE422F1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60139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F23238-C9BB-4132-BCF6-6A4581B8F8E4}" type="datetimeFigureOut">
              <a:rPr lang="ru-RU"/>
              <a:pPr>
                <a:defRPr/>
              </a:pPr>
              <a:t>10.01.2018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2C653A-6A4D-46E8-BF73-7663A4647B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28813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051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90B88D0-4550-4DE0-9534-D653657B0AFF}" type="datetimeFigureOut">
              <a:rPr lang="ru-RU"/>
              <a:pPr>
                <a:defRPr/>
              </a:pPr>
              <a:t>10.01.2018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583DFAF-7209-4BB1-93A9-61FAF0DC77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achalka.com/test_shablon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g"/><Relationship Id="rId5" Type="http://schemas.openxmlformats.org/officeDocument/2006/relationships/image" Target="../media/image14.png"/><Relationship Id="rId4" Type="http://schemas.openxmlformats.org/officeDocument/2006/relationships/image" Target="../media/image1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g"/><Relationship Id="rId5" Type="http://schemas.openxmlformats.org/officeDocument/2006/relationships/image" Target="../media/image18.png"/><Relationship Id="rId4" Type="http://schemas.openxmlformats.org/officeDocument/2006/relationships/image" Target="../media/image1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g"/><Relationship Id="rId3" Type="http://schemas.openxmlformats.org/officeDocument/2006/relationships/image" Target="../media/image22.jpg"/><Relationship Id="rId7" Type="http://schemas.openxmlformats.org/officeDocument/2006/relationships/image" Target="../media/image26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gif"/><Relationship Id="rId3" Type="http://schemas.openxmlformats.org/officeDocument/2006/relationships/image" Target="../media/image28.png"/><Relationship Id="rId7" Type="http://schemas.openxmlformats.org/officeDocument/2006/relationships/image" Target="../media/image32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g"/><Relationship Id="rId5" Type="http://schemas.openxmlformats.org/officeDocument/2006/relationships/image" Target="../media/image30.jpg"/><Relationship Id="rId4" Type="http://schemas.openxmlformats.org/officeDocument/2006/relationships/image" Target="../media/image29.jp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g"/><Relationship Id="rId3" Type="http://schemas.openxmlformats.org/officeDocument/2006/relationships/image" Target="../media/image34.jpg"/><Relationship Id="rId7" Type="http://schemas.openxmlformats.org/officeDocument/2006/relationships/image" Target="../media/image38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g"/><Relationship Id="rId5" Type="http://schemas.openxmlformats.org/officeDocument/2006/relationships/image" Target="../media/image36.jpg"/><Relationship Id="rId4" Type="http://schemas.openxmlformats.org/officeDocument/2006/relationships/image" Target="../media/image35.jp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g"/><Relationship Id="rId3" Type="http://schemas.openxmlformats.org/officeDocument/2006/relationships/image" Target="../media/image40.jpg"/><Relationship Id="rId7" Type="http://schemas.openxmlformats.org/officeDocument/2006/relationships/image" Target="../media/image44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g"/><Relationship Id="rId5" Type="http://schemas.openxmlformats.org/officeDocument/2006/relationships/image" Target="../media/image42.jpg"/><Relationship Id="rId4" Type="http://schemas.openxmlformats.org/officeDocument/2006/relationships/image" Target="../media/image41.jp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g"/><Relationship Id="rId3" Type="http://schemas.openxmlformats.org/officeDocument/2006/relationships/image" Target="../media/image46.jpg"/><Relationship Id="rId7" Type="http://schemas.openxmlformats.org/officeDocument/2006/relationships/image" Target="../media/image50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g"/><Relationship Id="rId5" Type="http://schemas.openxmlformats.org/officeDocument/2006/relationships/image" Target="../media/image48.jpg"/><Relationship Id="rId4" Type="http://schemas.openxmlformats.org/officeDocument/2006/relationships/image" Target="../media/image47.jp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gif"/><Relationship Id="rId13" Type="http://schemas.openxmlformats.org/officeDocument/2006/relationships/image" Target="../media/image61.wmf"/><Relationship Id="rId3" Type="http://schemas.openxmlformats.org/officeDocument/2006/relationships/control" Target="../activeX/activeX2.xml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60.wmf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control" Target="../activeX/activeX5.xml"/><Relationship Id="rId11" Type="http://schemas.openxmlformats.org/officeDocument/2006/relationships/image" Target="../media/image59.wmf"/><Relationship Id="rId5" Type="http://schemas.openxmlformats.org/officeDocument/2006/relationships/control" Target="../activeX/activeX4.xml"/><Relationship Id="rId10" Type="http://schemas.openxmlformats.org/officeDocument/2006/relationships/image" Target="../media/image58.wmf"/><Relationship Id="rId4" Type="http://schemas.openxmlformats.org/officeDocument/2006/relationships/control" Target="../activeX/activeX3.xml"/><Relationship Id="rId9" Type="http://schemas.openxmlformats.org/officeDocument/2006/relationships/image" Target="../media/image57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ctrTitle"/>
          </p:nvPr>
        </p:nvSpPr>
        <p:spPr>
          <a:xfrm>
            <a:off x="438150" y="1268760"/>
            <a:ext cx="8280400" cy="2059186"/>
          </a:xfrm>
        </p:spPr>
        <p:txBody>
          <a:bodyPr/>
          <a:lstStyle/>
          <a:p>
            <a:pPr eaLnBrk="1" hangingPunct="1"/>
            <a:r>
              <a:rPr lang="ru-RU" sz="4000" b="1" dirty="0" smtClean="0">
                <a:solidFill>
                  <a:schemeClr val="accent6">
                    <a:lumMod val="50000"/>
                  </a:schemeClr>
                </a:solidFill>
                <a:cs typeface="Arial" charset="0"/>
              </a:rPr>
              <a:t>Интерактивный тест</a:t>
            </a:r>
            <a:br>
              <a:rPr lang="ru-RU" sz="4000" b="1" dirty="0" smtClean="0">
                <a:solidFill>
                  <a:schemeClr val="accent6">
                    <a:lumMod val="50000"/>
                  </a:schemeClr>
                </a:solidFill>
                <a:cs typeface="Arial" charset="0"/>
              </a:rPr>
            </a:br>
            <a:r>
              <a:rPr lang="ru-RU" sz="4000" b="1" dirty="0" smtClean="0">
                <a:solidFill>
                  <a:srgbClr val="003366"/>
                </a:solidFill>
                <a:latin typeface="Monotype Corsiva" pitchFamily="66" charset="0"/>
                <a:cs typeface="Arial" charset="0"/>
              </a:rPr>
              <a:t>«Знатоки физической культуры»</a:t>
            </a:r>
            <a:br>
              <a:rPr lang="ru-RU" sz="4000" b="1" dirty="0" smtClean="0">
                <a:solidFill>
                  <a:srgbClr val="003366"/>
                </a:solidFill>
                <a:latin typeface="Monotype Corsiva" pitchFamily="66" charset="0"/>
                <a:cs typeface="Arial" charset="0"/>
              </a:rPr>
            </a:br>
            <a:r>
              <a:rPr lang="ru-RU" sz="2000" b="1" dirty="0" smtClean="0">
                <a:solidFill>
                  <a:srgbClr val="003366"/>
                </a:solidFill>
                <a:latin typeface="Monotype Corsiva" pitchFamily="66" charset="0"/>
                <a:cs typeface="Arial" charset="0"/>
              </a:rPr>
              <a:t>Для детей старшего дошкольного возраста в рамках подготовки к дистанционному чемпионату дошкольников по физической культуре</a:t>
            </a:r>
            <a:br>
              <a:rPr lang="ru-RU" sz="2000" b="1" dirty="0" smtClean="0">
                <a:solidFill>
                  <a:srgbClr val="003366"/>
                </a:solidFill>
                <a:latin typeface="Monotype Corsiva" pitchFamily="66" charset="0"/>
                <a:cs typeface="Arial" charset="0"/>
              </a:rPr>
            </a:br>
            <a:r>
              <a:rPr lang="ru-RU" sz="2000" b="1" dirty="0">
                <a:solidFill>
                  <a:srgbClr val="003366"/>
                </a:solidFill>
                <a:latin typeface="Monotype Corsiva" pitchFamily="66" charset="0"/>
                <a:cs typeface="Arial" charset="0"/>
              </a:rPr>
              <a:t/>
            </a:r>
            <a:br>
              <a:rPr lang="ru-RU" sz="2000" b="1" dirty="0">
                <a:solidFill>
                  <a:srgbClr val="003366"/>
                </a:solidFill>
                <a:latin typeface="Monotype Corsiva" pitchFamily="66" charset="0"/>
                <a:cs typeface="Arial" charset="0"/>
              </a:rPr>
            </a:br>
            <a:endParaRPr lang="ru-RU" sz="2000" b="1" dirty="0" smtClean="0">
              <a:solidFill>
                <a:srgbClr val="003366"/>
              </a:solidFill>
              <a:latin typeface="Monotype Corsiva" pitchFamily="66" charset="0"/>
              <a:cs typeface="Arial" charset="0"/>
            </a:endParaRPr>
          </a:p>
        </p:txBody>
      </p:sp>
      <p:sp>
        <p:nvSpPr>
          <p:cNvPr id="3075" name="Подзаголовок 2"/>
          <p:cNvSpPr>
            <a:spLocks/>
          </p:cNvSpPr>
          <p:nvPr/>
        </p:nvSpPr>
        <p:spPr bwMode="auto">
          <a:xfrm>
            <a:off x="292100" y="627063"/>
            <a:ext cx="8572500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lang="ru-RU" sz="1000">
                <a:solidFill>
                  <a:srgbClr val="898989"/>
                </a:solidFill>
                <a:cs typeface="Arial" charset="0"/>
              </a:rPr>
              <a:t>Использован </a:t>
            </a:r>
            <a:r>
              <a:rPr lang="ru-RU" sz="1000" b="1">
                <a:solidFill>
                  <a:srgbClr val="898989"/>
                </a:solidFill>
                <a:cs typeface="Arial" charset="0"/>
                <a:hlinkClick r:id="rId3"/>
              </a:rPr>
              <a:t>шаблон создания тестов в </a:t>
            </a:r>
            <a:r>
              <a:rPr lang="en-US" sz="1000" b="1">
                <a:solidFill>
                  <a:srgbClr val="898989"/>
                </a:solidFill>
                <a:cs typeface="Arial" charset="0"/>
                <a:hlinkClick r:id="rId3"/>
              </a:rPr>
              <a:t>PowerPoint</a:t>
            </a:r>
            <a:endParaRPr lang="ru-RU" sz="1000" b="1">
              <a:solidFill>
                <a:srgbClr val="898989"/>
              </a:solidFill>
              <a:cs typeface="Arial" charset="0"/>
            </a:endParaRPr>
          </a:p>
        </p:txBody>
      </p:sp>
      <p:grpSp>
        <p:nvGrpSpPr>
          <p:cNvPr id="3076" name="Группа 9"/>
          <p:cNvGrpSpPr>
            <a:grpSpLocks/>
          </p:cNvGrpSpPr>
          <p:nvPr/>
        </p:nvGrpSpPr>
        <p:grpSpPr bwMode="auto">
          <a:xfrm>
            <a:off x="2915816" y="3152774"/>
            <a:ext cx="3416431" cy="2148433"/>
            <a:chOff x="2771800" y="3816794"/>
            <a:chExt cx="3672407" cy="2297612"/>
          </a:xfrm>
        </p:grpSpPr>
        <p:pic>
          <p:nvPicPr>
            <p:cNvPr id="3077" name="Picture 10" descr="C:\Users\Евгения\Desktop\6 задание\f02a2b_69507a63f8973fddef33b6ec11d40005.png_srz_965_645_85_22_0.50_1.20_0.00_png_srz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71800" y="3816794"/>
              <a:ext cx="3672407" cy="22976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Скругленный прямоугольник 10">
              <a:hlinkClick r:id="" action="ppaction://macro?name=wrk_start"/>
            </p:cNvPr>
            <p:cNvSpPr/>
            <p:nvPr/>
          </p:nvSpPr>
          <p:spPr>
            <a:xfrm>
              <a:off x="3171511" y="4653135"/>
              <a:ext cx="3168352" cy="1340981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40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Monotype Corsiva" pitchFamily="66" charset="0"/>
                  <a:cs typeface="Arial" pitchFamily="34" charset="0"/>
                </a:rPr>
                <a:t>Начать тест</a:t>
              </a: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5244517" y="5445224"/>
            <a:ext cx="3602458" cy="8640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accent6">
                    <a:lumMod val="50000"/>
                  </a:schemeClr>
                </a:solidFill>
              </a:rPr>
              <a:t>Составила: </a:t>
            </a:r>
            <a:r>
              <a:rPr lang="ru-RU" sz="1200" b="1" dirty="0">
                <a:solidFill>
                  <a:schemeClr val="accent6">
                    <a:lumMod val="50000"/>
                  </a:schemeClr>
                </a:solidFill>
              </a:rPr>
              <a:t>Ваганова Евгения Владимировна</a:t>
            </a:r>
          </a:p>
          <a:p>
            <a:pPr algn="ctr"/>
            <a:r>
              <a:rPr lang="ru-RU" sz="1200" b="1" dirty="0">
                <a:solidFill>
                  <a:schemeClr val="accent6">
                    <a:lumMod val="50000"/>
                  </a:schemeClr>
                </a:solidFill>
              </a:rPr>
              <a:t>             </a:t>
            </a:r>
            <a:r>
              <a:rPr lang="ru-RU" sz="1200" b="1" dirty="0" smtClean="0">
                <a:solidFill>
                  <a:schemeClr val="accent6">
                    <a:lumMod val="50000"/>
                  </a:schemeClr>
                </a:solidFill>
              </a:rPr>
              <a:t>               Инструктор </a:t>
            </a:r>
            <a:r>
              <a:rPr lang="ru-RU" sz="1200" b="1" dirty="0">
                <a:solidFill>
                  <a:schemeClr val="accent6">
                    <a:lumMod val="50000"/>
                  </a:schemeClr>
                </a:solidFill>
              </a:rPr>
              <a:t>по физической культуре</a:t>
            </a:r>
          </a:p>
          <a:p>
            <a:pPr algn="ctr"/>
            <a:r>
              <a:rPr lang="ru-RU" sz="1200" b="1" dirty="0">
                <a:solidFill>
                  <a:schemeClr val="accent6">
                    <a:lumMod val="50000"/>
                  </a:schemeClr>
                </a:solidFill>
              </a:rPr>
              <a:t>              </a:t>
            </a:r>
            <a:r>
              <a:rPr lang="ru-RU" sz="1200" b="1" dirty="0" smtClean="0">
                <a:solidFill>
                  <a:schemeClr val="accent6">
                    <a:lumMod val="50000"/>
                  </a:schemeClr>
                </a:solidFill>
              </a:rPr>
              <a:t>            МАДОУ </a:t>
            </a:r>
            <a:r>
              <a:rPr lang="ru-RU" sz="1200" b="1" dirty="0">
                <a:solidFill>
                  <a:schemeClr val="accent6">
                    <a:lumMod val="50000"/>
                  </a:schemeClr>
                </a:solidFill>
              </a:rPr>
              <a:t>№ 21 «Искорка», г. Бердск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414338" y="548680"/>
            <a:ext cx="8229600" cy="864096"/>
          </a:xfrm>
        </p:spPr>
        <p:txBody>
          <a:bodyPr/>
          <a:lstStyle/>
          <a:p>
            <a:pPr eaLnBrk="1" hangingPunct="1"/>
            <a:r>
              <a:rPr lang="ru-RU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081422"/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charset="0"/>
              </a:rPr>
              <a:t>Результат  теста</a:t>
            </a:r>
          </a:p>
        </p:txBody>
      </p:sp>
      <p:sp>
        <p:nvSpPr>
          <p:cNvPr id="4099" name="Содержимое 2"/>
          <p:cNvSpPr>
            <a:spLocks noGrp="1"/>
          </p:cNvSpPr>
          <p:nvPr>
            <p:ph idx="1"/>
          </p:nvPr>
        </p:nvSpPr>
        <p:spPr>
          <a:xfrm>
            <a:off x="899592" y="1556792"/>
            <a:ext cx="5900738" cy="328612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z="4800" b="1" smtClean="0">
                <a:solidFill>
                  <a:srgbClr val="C00000"/>
                </a:solidFill>
                <a:latin typeface="Comic Sans MS" pitchFamily="66" charset="0"/>
                <a:cs typeface="Arial" charset="0"/>
              </a:rPr>
              <a:t>Верно: 15</a:t>
            </a:r>
          </a:p>
          <a:p>
            <a:pPr eaLnBrk="1" hangingPunct="1">
              <a:buFont typeface="Arial" charset="0"/>
              <a:buNone/>
            </a:pPr>
            <a:r>
              <a:rPr lang="ru-RU" sz="4800" b="1" smtClean="0">
                <a:solidFill>
                  <a:srgbClr val="C00000"/>
                </a:solidFill>
                <a:latin typeface="Comic Sans MS" pitchFamily="66" charset="0"/>
                <a:cs typeface="Arial" charset="0"/>
              </a:rPr>
              <a:t>Ошибки: 0</a:t>
            </a:r>
          </a:p>
          <a:p>
            <a:pPr eaLnBrk="1" hangingPunct="1">
              <a:buFont typeface="Arial" charset="0"/>
              <a:buNone/>
            </a:pPr>
            <a:r>
              <a:rPr lang="ru-RU" sz="4800" b="1" smtClean="0">
                <a:solidFill>
                  <a:srgbClr val="C00000"/>
                </a:solidFill>
                <a:latin typeface="Comic Sans MS" pitchFamily="66" charset="0"/>
                <a:cs typeface="Arial" charset="0"/>
              </a:rPr>
              <a:t>Отметка: 5</a:t>
            </a:r>
            <a:endParaRPr lang="ru-RU" sz="4800" b="1" dirty="0" smtClean="0">
              <a:solidFill>
                <a:srgbClr val="C00000"/>
              </a:solidFill>
              <a:latin typeface="Comic Sans MS" pitchFamily="66" charset="0"/>
              <a:cs typeface="Arial" charset="0"/>
            </a:endParaRPr>
          </a:p>
        </p:txBody>
      </p:sp>
      <p:sp>
        <p:nvSpPr>
          <p:cNvPr id="4100" name="Содержимое 2"/>
          <p:cNvSpPr txBox="1">
            <a:spLocks/>
          </p:cNvSpPr>
          <p:nvPr/>
        </p:nvSpPr>
        <p:spPr bwMode="auto">
          <a:xfrm>
            <a:off x="683569" y="5372645"/>
            <a:ext cx="4968552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buFont typeface="Arial" charset="0"/>
              <a:buNone/>
            </a:pPr>
            <a:r>
              <a:rPr lang="ru-RU" sz="3200" b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lumMod val="5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Время: 0 мин. 45 сек.</a:t>
            </a:r>
            <a:endParaRPr lang="ru-RU" sz="32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6">
                    <a:lumMod val="5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</p:txBody>
      </p:sp>
      <p:sp>
        <p:nvSpPr>
          <p:cNvPr id="6" name="Скругленный прямоугольник 5" hidden="1">
            <a:hlinkClick r:id="" action="ppaction://macro?name=wrk_correct"/>
          </p:cNvPr>
          <p:cNvSpPr/>
          <p:nvPr/>
        </p:nvSpPr>
        <p:spPr>
          <a:xfrm>
            <a:off x="9396536" y="2636912"/>
            <a:ext cx="2286000" cy="714375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cs typeface="Arial" pitchFamily="34" charset="0"/>
              </a:rPr>
              <a:t>исправить</a:t>
            </a:r>
          </a:p>
        </p:txBody>
      </p:sp>
      <p:sp>
        <p:nvSpPr>
          <p:cNvPr id="8" name="Скругленный прямоугольник 7">
            <a:hlinkClick r:id="" action="ppaction://macro?name=wrk_repeat"/>
          </p:cNvPr>
          <p:cNvSpPr/>
          <p:nvPr/>
        </p:nvSpPr>
        <p:spPr>
          <a:xfrm>
            <a:off x="6516216" y="5157192"/>
            <a:ext cx="2286000" cy="689425"/>
          </a:xfrm>
          <a:prstGeom prst="round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cs typeface="Arial" pitchFamily="34" charset="0"/>
              </a:rPr>
              <a:t>ещё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hlinkClick r:id="" action="ppaction://macro?name=DA"/>
          </p:cNvPr>
          <p:cNvSpPr/>
          <p:nvPr/>
        </p:nvSpPr>
        <p:spPr>
          <a:xfrm>
            <a:off x="467544" y="4751097"/>
            <a:ext cx="2376264" cy="1293862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cs typeface="Arial" pitchFamily="34" charset="0"/>
              </a:rPr>
              <a:t>Здоровый дух</a:t>
            </a:r>
          </a:p>
        </p:txBody>
      </p:sp>
      <p:sp>
        <p:nvSpPr>
          <p:cNvPr id="5" name="Скругленный прямоугольник 4">
            <a:hlinkClick r:id="" action="ppaction://macro?name=NET"/>
          </p:cNvPr>
          <p:cNvSpPr/>
          <p:nvPr/>
        </p:nvSpPr>
        <p:spPr>
          <a:xfrm>
            <a:off x="467544" y="1916832"/>
            <a:ext cx="2376264" cy="128701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cs typeface="Arial" pitchFamily="34" charset="0"/>
              </a:rPr>
              <a:t>Красивая осанка</a:t>
            </a:r>
          </a:p>
        </p:txBody>
      </p:sp>
      <p:sp>
        <p:nvSpPr>
          <p:cNvPr id="6" name="Скругленный прямоугольник 5">
            <a:hlinkClick r:id="" action="ppaction://macro?name=NET"/>
          </p:cNvPr>
          <p:cNvSpPr/>
          <p:nvPr/>
        </p:nvSpPr>
        <p:spPr>
          <a:xfrm>
            <a:off x="6362746" y="4751097"/>
            <a:ext cx="2381459" cy="128017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cs typeface="Arial" pitchFamily="34" charset="0"/>
              </a:rPr>
              <a:t>Богатырская сила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692696"/>
            <a:ext cx="8640960" cy="7703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rgbClr val="003366"/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Продолжи пословицу: «В здоровом теле …»</a:t>
            </a:r>
          </a:p>
        </p:txBody>
      </p:sp>
      <p:sp>
        <p:nvSpPr>
          <p:cNvPr id="10" name="Скругленный прямоугольник 9">
            <a:hlinkClick r:id="" action="ppaction://macro?name=NET"/>
          </p:cNvPr>
          <p:cNvSpPr/>
          <p:nvPr/>
        </p:nvSpPr>
        <p:spPr>
          <a:xfrm>
            <a:off x="6372200" y="1942340"/>
            <a:ext cx="2372006" cy="1261508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cs typeface="Arial" pitchFamily="34" charset="0"/>
              </a:rPr>
              <a:t>Умная голова</a:t>
            </a:r>
          </a:p>
        </p:txBody>
      </p:sp>
      <p:pic>
        <p:nvPicPr>
          <p:cNvPr id="5128" name="Picture 8" descr="C:\Users\Евгения\Desktop\6 задание\Рисунок1ит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539720"/>
            <a:ext cx="3240360" cy="2430676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95536" y="332656"/>
            <a:ext cx="8640960" cy="7703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Вопросы с одним правильным ответом</a:t>
            </a:r>
            <a:endParaRPr lang="ru-RU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hlinkClick r:id="" action="ppaction://macro?name=DA"/>
          </p:cNvPr>
          <p:cNvSpPr/>
          <p:nvPr/>
        </p:nvSpPr>
        <p:spPr>
          <a:xfrm>
            <a:off x="6516216" y="4797152"/>
            <a:ext cx="2000250" cy="114300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cs typeface="Arial" pitchFamily="34" charset="0"/>
              </a:rPr>
              <a:t>Становись!</a:t>
            </a:r>
          </a:p>
        </p:txBody>
      </p:sp>
      <p:sp>
        <p:nvSpPr>
          <p:cNvPr id="6" name="Скругленный прямоугольник 5">
            <a:hlinkClick r:id="" action="ppaction://macro?name=NET"/>
          </p:cNvPr>
          <p:cNvSpPr/>
          <p:nvPr/>
        </p:nvSpPr>
        <p:spPr>
          <a:xfrm>
            <a:off x="6516216" y="1700808"/>
            <a:ext cx="2000250" cy="114300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cs typeface="Arial" pitchFamily="34" charset="0"/>
              </a:rPr>
              <a:t>Вольно!</a:t>
            </a:r>
          </a:p>
        </p:txBody>
      </p:sp>
      <p:sp>
        <p:nvSpPr>
          <p:cNvPr id="7" name="Скругленный прямоугольник 6">
            <a:hlinkClick r:id="" action="ppaction://macro?name=NET"/>
          </p:cNvPr>
          <p:cNvSpPr/>
          <p:nvPr/>
        </p:nvSpPr>
        <p:spPr>
          <a:xfrm>
            <a:off x="755576" y="4813951"/>
            <a:ext cx="2000250" cy="11430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cs typeface="Arial" pitchFamily="34" charset="0"/>
              </a:rPr>
              <a:t>Смирно!</a:t>
            </a:r>
          </a:p>
        </p:txBody>
      </p:sp>
      <p:sp>
        <p:nvSpPr>
          <p:cNvPr id="8" name="Скругленный прямоугольник 7">
            <a:hlinkClick r:id="" action="ppaction://macro?name=NET"/>
          </p:cNvPr>
          <p:cNvSpPr/>
          <p:nvPr/>
        </p:nvSpPr>
        <p:spPr>
          <a:xfrm>
            <a:off x="771550" y="1700808"/>
            <a:ext cx="2000250" cy="11430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cs typeface="Arial" pitchFamily="34" charset="0"/>
              </a:rPr>
              <a:t>Равняйсь!</a:t>
            </a:r>
          </a:p>
        </p:txBody>
      </p:sp>
      <p:pic>
        <p:nvPicPr>
          <p:cNvPr id="6151" name="Picture 7" descr="C:\Users\Евгения\Desktop\6 задание\Рисунок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924944"/>
            <a:ext cx="4959185" cy="1800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323528" y="620688"/>
            <a:ext cx="8640960" cy="7703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rgbClr val="003366"/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Какую команду выполнили ребята?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hlinkClick r:id="" action="ppaction://macro?name=DA"/>
          </p:cNvPr>
          <p:cNvSpPr/>
          <p:nvPr/>
        </p:nvSpPr>
        <p:spPr>
          <a:xfrm>
            <a:off x="6500813" y="1484784"/>
            <a:ext cx="2000250" cy="114300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cs typeface="Arial" pitchFamily="34" charset="0"/>
              </a:rPr>
              <a:t>Дистанция</a:t>
            </a:r>
          </a:p>
        </p:txBody>
      </p:sp>
      <p:sp>
        <p:nvSpPr>
          <p:cNvPr id="5" name="Скругленный прямоугольник 4">
            <a:hlinkClick r:id="" action="ppaction://macro?name=NET"/>
          </p:cNvPr>
          <p:cNvSpPr/>
          <p:nvPr/>
        </p:nvSpPr>
        <p:spPr>
          <a:xfrm>
            <a:off x="774708" y="4797152"/>
            <a:ext cx="2000250" cy="11430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cs typeface="Arial" pitchFamily="34" charset="0"/>
              </a:rPr>
              <a:t>Интервал</a:t>
            </a:r>
          </a:p>
        </p:txBody>
      </p:sp>
      <p:sp>
        <p:nvSpPr>
          <p:cNvPr id="6" name="Скругленный прямоугольник 5">
            <a:hlinkClick r:id="" action="ppaction://macro?name=NET"/>
          </p:cNvPr>
          <p:cNvSpPr/>
          <p:nvPr/>
        </p:nvSpPr>
        <p:spPr>
          <a:xfrm>
            <a:off x="6500813" y="4806280"/>
            <a:ext cx="2000250" cy="114300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cs typeface="Arial" pitchFamily="34" charset="0"/>
              </a:rPr>
              <a:t>Колонна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620688"/>
            <a:ext cx="8640960" cy="7703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rgbClr val="003366"/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Как называется расстояние между ребятами?</a:t>
            </a:r>
          </a:p>
        </p:txBody>
      </p:sp>
      <p:sp>
        <p:nvSpPr>
          <p:cNvPr id="10" name="Скругленный прямоугольник 9">
            <a:hlinkClick r:id="" action="ppaction://macro?name=NET"/>
          </p:cNvPr>
          <p:cNvSpPr/>
          <p:nvPr/>
        </p:nvSpPr>
        <p:spPr>
          <a:xfrm>
            <a:off x="774708" y="1484784"/>
            <a:ext cx="2000250" cy="11430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cs typeface="Arial" pitchFamily="34" charset="0"/>
              </a:rPr>
              <a:t>Шеренга</a:t>
            </a:r>
          </a:p>
        </p:txBody>
      </p:sp>
      <p:pic>
        <p:nvPicPr>
          <p:cNvPr id="7175" name="Picture 7" descr="C:\Users\Евгения\Desktop\6 задание\Рисунок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770399"/>
            <a:ext cx="5367509" cy="18827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hlinkClick r:id="" action="ppaction://macro?name=DA"/>
          </p:cNvPr>
          <p:cNvSpPr/>
          <p:nvPr/>
        </p:nvSpPr>
        <p:spPr>
          <a:xfrm>
            <a:off x="1116013" y="4868863"/>
            <a:ext cx="7200900" cy="1143000"/>
          </a:xfrm>
          <a:prstGeom prst="round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Скругленный прямоугольник 4">
            <a:hlinkClick r:id="" action="ppaction://macro?name=NET"/>
          </p:cNvPr>
          <p:cNvSpPr/>
          <p:nvPr/>
        </p:nvSpPr>
        <p:spPr>
          <a:xfrm>
            <a:off x="1116013" y="3429000"/>
            <a:ext cx="7200900" cy="1143000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Скругленный прямоугольник 5">
            <a:hlinkClick r:id="" action="ppaction://macro?name=NET"/>
          </p:cNvPr>
          <p:cNvSpPr/>
          <p:nvPr/>
        </p:nvSpPr>
        <p:spPr>
          <a:xfrm>
            <a:off x="1116013" y="1989138"/>
            <a:ext cx="7200900" cy="1143000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0033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476672"/>
            <a:ext cx="8640960" cy="11521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rgbClr val="003366"/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Выбери правильную последовательность выполнения упражнений на утренней гимнастике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33264" y="5164215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3</a:t>
            </a:r>
            <a:endParaRPr lang="ru-RU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33264" y="3724352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2</a:t>
            </a:r>
            <a:endParaRPr lang="ru-RU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33264" y="2284490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1</a:t>
            </a:r>
            <a:endParaRPr lang="ru-RU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hlinkClick r:id="" action="ppaction://macro?name=DA"/>
          </p:cNvPr>
          <p:cNvSpPr/>
          <p:nvPr/>
        </p:nvSpPr>
        <p:spPr>
          <a:xfrm>
            <a:off x="4813300" y="4293071"/>
            <a:ext cx="3575050" cy="1800225"/>
          </a:xfrm>
          <a:prstGeom prst="round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Скругленный прямоугольник 4">
            <a:hlinkClick r:id="" action="ppaction://macro?name=NET"/>
          </p:cNvPr>
          <p:cNvSpPr/>
          <p:nvPr/>
        </p:nvSpPr>
        <p:spPr>
          <a:xfrm>
            <a:off x="827088" y="4301008"/>
            <a:ext cx="3573462" cy="1792288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Скругленный прямоугольник 5">
            <a:hlinkClick r:id="" action="ppaction://macro?name=NET"/>
          </p:cNvPr>
          <p:cNvSpPr/>
          <p:nvPr/>
        </p:nvSpPr>
        <p:spPr>
          <a:xfrm>
            <a:off x="2630488" y="1923157"/>
            <a:ext cx="3575050" cy="1793875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23528" y="476672"/>
            <a:ext cx="8640960" cy="11521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rgbClr val="003366"/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На какой </a:t>
            </a: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rgbClr val="003366"/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картинке </a:t>
            </a:r>
            <a:r>
              <a:rPr lang="ru-RU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rgbClr val="003366"/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изображена техника прыжка в длину с </a:t>
            </a: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rgbClr val="003366"/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места ?</a:t>
            </a:r>
            <a:endParaRPr lang="ru-RU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39700">
                  <a:srgbClr val="003366"/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143147" y="1508553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1</a:t>
            </a:r>
            <a:endParaRPr lang="ru-RU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67744" y="3884817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2</a:t>
            </a:r>
            <a:endParaRPr lang="ru-RU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217471" y="3884817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3</a:t>
            </a:r>
            <a:endParaRPr lang="ru-RU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hlinkClick r:id="" action="ppaction://macro?name=DA"/>
          </p:cNvPr>
          <p:cNvSpPr/>
          <p:nvPr/>
        </p:nvSpPr>
        <p:spPr>
          <a:xfrm>
            <a:off x="5235575" y="4063901"/>
            <a:ext cx="3224213" cy="195738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>
            <a:hlinkClick r:id="" action="ppaction://macro?name=NET"/>
          </p:cNvPr>
          <p:cNvSpPr/>
          <p:nvPr/>
        </p:nvSpPr>
        <p:spPr>
          <a:xfrm>
            <a:off x="900113" y="4054376"/>
            <a:ext cx="3240087" cy="196691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>
            <a:hlinkClick r:id="" action="ppaction://macro?name=NET"/>
          </p:cNvPr>
          <p:cNvSpPr/>
          <p:nvPr/>
        </p:nvSpPr>
        <p:spPr>
          <a:xfrm>
            <a:off x="900113" y="1590675"/>
            <a:ext cx="3240087" cy="1954213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НЕТ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23528" y="476672"/>
            <a:ext cx="8640960" cy="792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rgbClr val="003366"/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Выбери площадку для игры в футбол</a:t>
            </a:r>
          </a:p>
        </p:txBody>
      </p:sp>
      <p:sp>
        <p:nvSpPr>
          <p:cNvPr id="11" name="Прямоугольник 10">
            <a:hlinkClick r:id="" action="ppaction://macro?name=NET"/>
          </p:cNvPr>
          <p:cNvSpPr/>
          <p:nvPr/>
        </p:nvSpPr>
        <p:spPr>
          <a:xfrm>
            <a:off x="5219700" y="1608138"/>
            <a:ext cx="3240088" cy="193675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195736" y="1220521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1</a:t>
            </a:r>
            <a:endParaRPr lang="ru-RU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42976" y="3668793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3</a:t>
            </a:r>
            <a:endParaRPr lang="ru-RU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562564" y="3668793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4</a:t>
            </a:r>
            <a:endParaRPr lang="ru-RU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570501" y="1196752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2</a:t>
            </a:r>
            <a:endParaRPr lang="ru-RU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hlinkClick r:id="" action="ppaction://macro?name=DA"/>
          </p:cNvPr>
          <p:cNvSpPr/>
          <p:nvPr/>
        </p:nvSpPr>
        <p:spPr>
          <a:xfrm>
            <a:off x="1258888" y="3789363"/>
            <a:ext cx="2520950" cy="237648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>
            <a:hlinkClick r:id="" action="ppaction://macro?name=NET"/>
          </p:cNvPr>
          <p:cNvSpPr/>
          <p:nvPr/>
        </p:nvSpPr>
        <p:spPr>
          <a:xfrm>
            <a:off x="5508625" y="1412875"/>
            <a:ext cx="2446338" cy="21605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99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>
            <a:hlinkClick r:id="" action="ppaction://macro?name=NET"/>
          </p:cNvPr>
          <p:cNvSpPr/>
          <p:nvPr/>
        </p:nvSpPr>
        <p:spPr>
          <a:xfrm>
            <a:off x="5508625" y="3716338"/>
            <a:ext cx="2446338" cy="2449512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>
            <a:hlinkClick r:id="" action="ppaction://macro?name=NET"/>
          </p:cNvPr>
          <p:cNvSpPr/>
          <p:nvPr/>
        </p:nvSpPr>
        <p:spPr>
          <a:xfrm>
            <a:off x="1331913" y="1412875"/>
            <a:ext cx="2376487" cy="2160588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23528" y="476672"/>
            <a:ext cx="8640960" cy="792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rgbClr val="003366"/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Самый умный вид спорта?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755576" y="4664946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3</a:t>
            </a:r>
            <a:endParaRPr lang="ru-RU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77553" y="2217021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1</a:t>
            </a:r>
            <a:endParaRPr lang="ru-RU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924954" y="2217020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2</a:t>
            </a:r>
            <a:endParaRPr lang="ru-RU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954265" y="4664945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4</a:t>
            </a:r>
            <a:endParaRPr lang="ru-RU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hlinkClick r:id="" action="ppaction://macro?name=DA"/>
          </p:cNvPr>
          <p:cNvSpPr/>
          <p:nvPr/>
        </p:nvSpPr>
        <p:spPr>
          <a:xfrm>
            <a:off x="874008" y="2060848"/>
            <a:ext cx="2185824" cy="1348237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cs typeface="Arial" pitchFamily="34" charset="0"/>
              </a:rPr>
              <a:t>Баскетбол</a:t>
            </a:r>
            <a:endParaRPr lang="ru-RU" sz="32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j-lt"/>
              <a:cs typeface="Arial" pitchFamily="34" charset="0"/>
            </a:endParaRPr>
          </a:p>
        </p:txBody>
      </p:sp>
      <p:sp>
        <p:nvSpPr>
          <p:cNvPr id="5" name="Скругленный прямоугольник 4">
            <a:hlinkClick r:id="" action="ppaction://macro?name=NET"/>
          </p:cNvPr>
          <p:cNvSpPr/>
          <p:nvPr/>
        </p:nvSpPr>
        <p:spPr>
          <a:xfrm>
            <a:off x="900112" y="4509120"/>
            <a:ext cx="2159719" cy="135828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Волейбол</a:t>
            </a:r>
            <a:endParaRPr lang="ru-RU" sz="32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6" name="Скругленный прямоугольник 5">
            <a:hlinkClick r:id="" action="ppaction://macro?name=NET"/>
          </p:cNvPr>
          <p:cNvSpPr/>
          <p:nvPr/>
        </p:nvSpPr>
        <p:spPr>
          <a:xfrm>
            <a:off x="6156175" y="4509120"/>
            <a:ext cx="2267100" cy="135828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Футбол</a:t>
            </a:r>
            <a:endParaRPr lang="ru-RU" sz="32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7" name="Скругленный прямоугольник 6">
            <a:hlinkClick r:id="" action="ppaction://macro?name=NET"/>
          </p:cNvPr>
          <p:cNvSpPr/>
          <p:nvPr/>
        </p:nvSpPr>
        <p:spPr>
          <a:xfrm>
            <a:off x="6156175" y="2081199"/>
            <a:ext cx="2267099" cy="1327886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Гандбол</a:t>
            </a:r>
            <a:endParaRPr lang="ru-RU" sz="32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23528" y="620688"/>
            <a:ext cx="8640960" cy="792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rgbClr val="003366"/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Вид спорта в котором игроки забрасывают мяч в корзину?</a:t>
            </a:r>
          </a:p>
        </p:txBody>
      </p:sp>
      <p:pic>
        <p:nvPicPr>
          <p:cNvPr id="12295" name="Picture 7" descr="C:\Users\Евгения\Desktop\6 задание\922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259504"/>
            <a:ext cx="2592287" cy="3247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323528" y="620688"/>
            <a:ext cx="8640960" cy="792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rgbClr val="003366"/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Родина олимпийских игр?</a:t>
            </a:r>
            <a:endParaRPr lang="ru-RU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39700">
                  <a:srgbClr val="003366"/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251520" y="1574477"/>
            <a:ext cx="8734529" cy="4230787"/>
            <a:chOff x="251520" y="1574477"/>
            <a:chExt cx="8734529" cy="4230787"/>
          </a:xfrm>
        </p:grpSpPr>
        <p:pic>
          <p:nvPicPr>
            <p:cNvPr id="13319" name="Picture 7" descr="C:\Users\Евгения\Desktop\6 задание\Olympic_Rings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1574477"/>
              <a:ext cx="8734529" cy="42307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Скругленный прямоугольник 12">
              <a:hlinkClick r:id="" action="ppaction://macro?name=DA"/>
            </p:cNvPr>
            <p:cNvSpPr/>
            <p:nvPr/>
          </p:nvSpPr>
          <p:spPr>
            <a:xfrm>
              <a:off x="755576" y="2492896"/>
              <a:ext cx="1892174" cy="1008112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400" b="1" spc="50" dirty="0" smtClean="0">
                  <a:ln w="11430"/>
                  <a:solidFill>
                    <a:schemeClr val="tx2">
                      <a:lumMod val="50000"/>
                    </a:schemeClr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Arial" pitchFamily="34" charset="0"/>
                  <a:cs typeface="Arial" pitchFamily="34" charset="0"/>
                </a:rPr>
                <a:t>Древняя Греция</a:t>
              </a:r>
              <a:endParaRPr lang="ru-RU" sz="2400" b="1" spc="50" dirty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4" name="Скругленный прямоугольник 13">
              <a:hlinkClick r:id="" action="ppaction://macro?name=NET"/>
            </p:cNvPr>
            <p:cNvSpPr/>
            <p:nvPr/>
          </p:nvSpPr>
          <p:spPr>
            <a:xfrm>
              <a:off x="6516216" y="2430016"/>
              <a:ext cx="1856234" cy="1143000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400" b="1" spc="50" dirty="0" smtClean="0">
                  <a:ln w="11430"/>
                  <a:solidFill>
                    <a:srgbClr val="C00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Arial" pitchFamily="34" charset="0"/>
                  <a:cs typeface="Arial" pitchFamily="34" charset="0"/>
                </a:rPr>
                <a:t>США</a:t>
              </a:r>
              <a:endParaRPr lang="ru-RU" sz="2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" name="Скругленный прямоугольник 14">
              <a:hlinkClick r:id="" action="ppaction://macro?name=NET"/>
            </p:cNvPr>
            <p:cNvSpPr/>
            <p:nvPr/>
          </p:nvSpPr>
          <p:spPr>
            <a:xfrm>
              <a:off x="3635896" y="2430016"/>
              <a:ext cx="2000250" cy="1143000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400" b="1" spc="50" dirty="0" smtClean="0">
                  <a:ln w="11430"/>
                  <a:solidFill>
                    <a:schemeClr val="tx1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Arial" pitchFamily="34" charset="0"/>
                  <a:cs typeface="Arial" pitchFamily="34" charset="0"/>
                </a:rPr>
                <a:t>Древний Египет</a:t>
              </a:r>
              <a:endParaRPr lang="ru-RU" sz="2400" b="1" spc="50" dirty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" name="Скругленный прямоугольник 15">
              <a:hlinkClick r:id="" action="ppaction://macro?name=NET"/>
            </p:cNvPr>
            <p:cNvSpPr/>
            <p:nvPr/>
          </p:nvSpPr>
          <p:spPr>
            <a:xfrm>
              <a:off x="2195736" y="3942184"/>
              <a:ext cx="2000250" cy="1143000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400" b="1" spc="50" dirty="0" smtClean="0">
                  <a:ln w="11430"/>
                  <a:solidFill>
                    <a:srgbClr val="FF99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Arial" pitchFamily="34" charset="0"/>
                  <a:cs typeface="Arial" pitchFamily="34" charset="0"/>
                </a:rPr>
                <a:t>Древний Китай</a:t>
              </a:r>
              <a:endParaRPr lang="ru-RU" sz="2400" b="1" spc="50" dirty="0">
                <a:ln w="11430"/>
                <a:solidFill>
                  <a:srgbClr val="FF99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7" name="Скругленный прямоугольник 16">
              <a:hlinkClick r:id="" action="ppaction://macro?name=NET"/>
            </p:cNvPr>
            <p:cNvSpPr/>
            <p:nvPr/>
          </p:nvSpPr>
          <p:spPr>
            <a:xfrm>
              <a:off x="5020022" y="3870176"/>
              <a:ext cx="2000250" cy="1143000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400" b="1" spc="50" dirty="0" smtClean="0">
                  <a:ln w="11430"/>
                  <a:solidFill>
                    <a:srgbClr val="0066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Arial" pitchFamily="34" charset="0"/>
                  <a:cs typeface="Arial" pitchFamily="34" charset="0"/>
                </a:rPr>
                <a:t>Австралия</a:t>
              </a:r>
              <a:endParaRPr lang="ru-RU" sz="2400" b="1" spc="50" dirty="0">
                <a:ln w="11430"/>
                <a:solidFill>
                  <a:srgbClr val="0066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>
            <a:hlinkClick r:id="" action="ppaction://macro?name=DA_MN"/>
          </p:cNvPr>
          <p:cNvSpPr/>
          <p:nvPr/>
        </p:nvSpPr>
        <p:spPr>
          <a:xfrm>
            <a:off x="814462" y="1558503"/>
            <a:ext cx="2317378" cy="172648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Овал 12">
            <a:hlinkClick r:id="" action="ppaction://macro?name=DA_MN"/>
          </p:cNvPr>
          <p:cNvSpPr/>
          <p:nvPr/>
        </p:nvSpPr>
        <p:spPr>
          <a:xfrm>
            <a:off x="814462" y="3574727"/>
            <a:ext cx="2317378" cy="1726481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Овал 13">
            <a:hlinkClick r:id="" action="ppaction://macro?name=DA_MN"/>
          </p:cNvPr>
          <p:cNvSpPr/>
          <p:nvPr/>
        </p:nvSpPr>
        <p:spPr>
          <a:xfrm>
            <a:off x="6287070" y="3574727"/>
            <a:ext cx="2317378" cy="1726481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Овал 14">
            <a:hlinkClick r:id="" action="ppaction://macro?name=NET_MN"/>
          </p:cNvPr>
          <p:cNvSpPr/>
          <p:nvPr/>
        </p:nvSpPr>
        <p:spPr>
          <a:xfrm>
            <a:off x="3550766" y="3574727"/>
            <a:ext cx="2352402" cy="1726481"/>
          </a:xfrm>
          <a:prstGeom prst="ellips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Овал 15">
            <a:hlinkClick r:id="" action="ppaction://macro?name=NET_MN"/>
          </p:cNvPr>
          <p:cNvSpPr/>
          <p:nvPr/>
        </p:nvSpPr>
        <p:spPr>
          <a:xfrm>
            <a:off x="6287070" y="1558503"/>
            <a:ext cx="2317378" cy="1719986"/>
          </a:xfrm>
          <a:prstGeom prst="ellipse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Овал 16">
            <a:hlinkClick r:id="" action="ppaction://macro?name=NET_MN"/>
          </p:cNvPr>
          <p:cNvSpPr/>
          <p:nvPr/>
        </p:nvSpPr>
        <p:spPr>
          <a:xfrm>
            <a:off x="3585790" y="1558503"/>
            <a:ext cx="2317378" cy="1726481"/>
          </a:xfrm>
          <a:prstGeom prst="ellipse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Скругленный прямоугольник 19">
            <a:hlinkClick r:id="" action="ppaction://macro?name=wrk_refresh"/>
          </p:cNvPr>
          <p:cNvSpPr/>
          <p:nvPr/>
        </p:nvSpPr>
        <p:spPr>
          <a:xfrm>
            <a:off x="1714500" y="5517232"/>
            <a:ext cx="2643188" cy="553244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cs typeface="Arial" pitchFamily="34" charset="0"/>
              </a:rPr>
              <a:t>исправить</a:t>
            </a:r>
          </a:p>
        </p:txBody>
      </p:sp>
      <p:sp>
        <p:nvSpPr>
          <p:cNvPr id="21" name="Скругленный прямоугольник 20">
            <a:hlinkClick r:id="" action="ppaction://macro?name=wrk_finished"/>
          </p:cNvPr>
          <p:cNvSpPr/>
          <p:nvPr/>
        </p:nvSpPr>
        <p:spPr>
          <a:xfrm>
            <a:off x="4572000" y="5517232"/>
            <a:ext cx="3000375" cy="55324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cs typeface="Arial" pitchFamily="34" charset="0"/>
              </a:rPr>
              <a:t>ответ готов!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323528" y="764704"/>
            <a:ext cx="8640960" cy="792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rgbClr val="003366"/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Выбери для себя полезные продукты</a:t>
            </a:r>
            <a:endParaRPr lang="ru-RU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39700">
                  <a:srgbClr val="003366"/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05272" y="2000330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1</a:t>
            </a:r>
            <a:endParaRPr lang="ru-RU" sz="2400" b="1" spc="50" dirty="0">
              <a:ln w="11430"/>
              <a:solidFill>
                <a:schemeClr val="tx2">
                  <a:lumMod val="5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05272" y="4016934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4</a:t>
            </a:r>
            <a:endParaRPr lang="ru-RU" sz="2400" b="1" spc="5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481028" y="4016091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5</a:t>
            </a:r>
            <a:endParaRPr lang="ru-RU" sz="2400" b="1" spc="5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6177880" y="4016092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6</a:t>
            </a:r>
            <a:endParaRPr lang="ru-RU" sz="2400" b="1" spc="5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6156176" y="2000330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3</a:t>
            </a:r>
            <a:endParaRPr lang="ru-RU" sz="2400" b="1" spc="5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481028" y="1985468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2</a:t>
            </a:r>
            <a:endParaRPr lang="ru-RU" sz="2400" b="1" spc="5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95536" y="332656"/>
            <a:ext cx="8640960" cy="7703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Вопросы с несколькими правильными ответами</a:t>
            </a:r>
            <a:endParaRPr lang="ru-RU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0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4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hlinkClick r:id="" action="ppaction://macro?name=DA_MN"/>
          </p:cNvPr>
          <p:cNvSpPr/>
          <p:nvPr/>
        </p:nvSpPr>
        <p:spPr>
          <a:xfrm>
            <a:off x="6228184" y="1646154"/>
            <a:ext cx="2276714" cy="1655043"/>
          </a:xfrm>
          <a:prstGeom prst="round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Скругленный прямоугольник 12">
            <a:hlinkClick r:id="" action="ppaction://macro?name=DA_MN"/>
          </p:cNvPr>
          <p:cNvSpPr/>
          <p:nvPr/>
        </p:nvSpPr>
        <p:spPr>
          <a:xfrm>
            <a:off x="3519170" y="3501008"/>
            <a:ext cx="2276714" cy="1799059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Скругленный прямоугольник 13">
            <a:hlinkClick r:id="" action="ppaction://macro?name=DA_MN"/>
          </p:cNvPr>
          <p:cNvSpPr/>
          <p:nvPr/>
        </p:nvSpPr>
        <p:spPr>
          <a:xfrm>
            <a:off x="827584" y="3501009"/>
            <a:ext cx="2276714" cy="1827076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Скругленный прямоугольник 14">
            <a:hlinkClick r:id="" action="ppaction://macro?name=NET_MN"/>
          </p:cNvPr>
          <p:cNvSpPr/>
          <p:nvPr/>
        </p:nvSpPr>
        <p:spPr>
          <a:xfrm>
            <a:off x="848799" y="1646154"/>
            <a:ext cx="2276714" cy="1655043"/>
          </a:xfrm>
          <a:prstGeom prst="round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Скругленный прямоугольник 15">
            <a:hlinkClick r:id="" action="ppaction://macro?name=NET_MN"/>
          </p:cNvPr>
          <p:cNvSpPr/>
          <p:nvPr/>
        </p:nvSpPr>
        <p:spPr>
          <a:xfrm>
            <a:off x="3851920" y="1659831"/>
            <a:ext cx="1584176" cy="1655043"/>
          </a:xfrm>
          <a:prstGeom prst="round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Скругленный прямоугольник 16">
            <a:hlinkClick r:id="" action="ppaction://macro?name=NET_MN"/>
          </p:cNvPr>
          <p:cNvSpPr/>
          <p:nvPr/>
        </p:nvSpPr>
        <p:spPr>
          <a:xfrm>
            <a:off x="6240969" y="3501008"/>
            <a:ext cx="2263929" cy="1801002"/>
          </a:xfrm>
          <a:prstGeom prst="round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Скругленный прямоугольник 19">
            <a:hlinkClick r:id="" action="ppaction://macro?name=wrk_refresh"/>
          </p:cNvPr>
          <p:cNvSpPr/>
          <p:nvPr/>
        </p:nvSpPr>
        <p:spPr>
          <a:xfrm>
            <a:off x="1714500" y="5589240"/>
            <a:ext cx="2643188" cy="481236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cs typeface="Arial" pitchFamily="34" charset="0"/>
              </a:rPr>
              <a:t>исправить</a:t>
            </a:r>
          </a:p>
        </p:txBody>
      </p:sp>
      <p:sp>
        <p:nvSpPr>
          <p:cNvPr id="21" name="Скругленный прямоугольник 20">
            <a:hlinkClick r:id="" action="ppaction://macro?name=wrk_finished"/>
          </p:cNvPr>
          <p:cNvSpPr/>
          <p:nvPr/>
        </p:nvSpPr>
        <p:spPr>
          <a:xfrm>
            <a:off x="4572000" y="5589240"/>
            <a:ext cx="3000375" cy="48123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cs typeface="Arial" pitchFamily="34" charset="0"/>
              </a:rPr>
              <a:t>ответ готов!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323528" y="620688"/>
            <a:ext cx="8640960" cy="792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rgbClr val="003366"/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Выбери для себя полезное занятие</a:t>
            </a:r>
            <a:endParaRPr lang="ru-RU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39700">
                  <a:srgbClr val="003366"/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779912" y="2876705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2</a:t>
            </a:r>
            <a:endParaRPr lang="ru-RU" sz="2400" b="1" spc="5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156176" y="2876705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3</a:t>
            </a:r>
            <a:endParaRPr lang="ru-RU" sz="2400" b="1" spc="5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491880" y="4892929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5</a:t>
            </a:r>
            <a:endParaRPr lang="ru-RU" sz="2400" b="1" spc="5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6248235" y="4892929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6</a:t>
            </a:r>
            <a:endParaRPr lang="ru-RU" sz="2400" b="1" spc="5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848799" y="4892929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4</a:t>
            </a:r>
            <a:endParaRPr lang="ru-RU" sz="2400" b="1" spc="5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755576" y="2837852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1</a:t>
            </a:r>
            <a:endParaRPr lang="ru-RU" sz="2400" b="1" spc="5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0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4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hlinkClick r:id="" action="ppaction://macro?name=DA_MN"/>
          </p:cNvPr>
          <p:cNvSpPr/>
          <p:nvPr/>
        </p:nvSpPr>
        <p:spPr>
          <a:xfrm>
            <a:off x="928688" y="1556792"/>
            <a:ext cx="2000250" cy="1944216"/>
          </a:xfrm>
          <a:prstGeom prst="round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Скругленный прямоугольник 12">
            <a:hlinkClick r:id="" action="ppaction://macro?name=DA_MN"/>
          </p:cNvPr>
          <p:cNvSpPr/>
          <p:nvPr/>
        </p:nvSpPr>
        <p:spPr>
          <a:xfrm>
            <a:off x="6271780" y="1556792"/>
            <a:ext cx="2000250" cy="1944216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Скругленный прямоугольник 13">
            <a:hlinkClick r:id="" action="ppaction://macro?name=DA_MN"/>
          </p:cNvPr>
          <p:cNvSpPr/>
          <p:nvPr/>
        </p:nvSpPr>
        <p:spPr>
          <a:xfrm>
            <a:off x="3436064" y="3817634"/>
            <a:ext cx="2271872" cy="1372144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Скругленный прямоугольник 14">
            <a:hlinkClick r:id="" action="ppaction://macro?name=NET_MN"/>
          </p:cNvPr>
          <p:cNvSpPr/>
          <p:nvPr/>
        </p:nvSpPr>
        <p:spPr>
          <a:xfrm>
            <a:off x="3571875" y="1556792"/>
            <a:ext cx="2000250" cy="1944216"/>
          </a:xfrm>
          <a:prstGeom prst="round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Скругленный прямоугольник 15">
            <a:hlinkClick r:id="" action="ppaction://macro?name=NET_MN"/>
          </p:cNvPr>
          <p:cNvSpPr/>
          <p:nvPr/>
        </p:nvSpPr>
        <p:spPr>
          <a:xfrm>
            <a:off x="801103" y="3861362"/>
            <a:ext cx="2255420" cy="1372145"/>
          </a:xfrm>
          <a:prstGeom prst="round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Скругленный прямоугольник 16">
            <a:hlinkClick r:id="" action="ppaction://macro?name=NET_MN"/>
          </p:cNvPr>
          <p:cNvSpPr/>
          <p:nvPr/>
        </p:nvSpPr>
        <p:spPr>
          <a:xfrm>
            <a:off x="6072187" y="3807259"/>
            <a:ext cx="2271872" cy="1555582"/>
          </a:xfrm>
          <a:prstGeom prst="round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Скругленный прямоугольник 19">
            <a:hlinkClick r:id="" action="ppaction://macro?name=wrk_refresh"/>
          </p:cNvPr>
          <p:cNvSpPr/>
          <p:nvPr/>
        </p:nvSpPr>
        <p:spPr>
          <a:xfrm>
            <a:off x="1714500" y="5589240"/>
            <a:ext cx="2643188" cy="553244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cs typeface="Arial" pitchFamily="34" charset="0"/>
              </a:rPr>
              <a:t>исправить</a:t>
            </a:r>
          </a:p>
        </p:txBody>
      </p:sp>
      <p:sp>
        <p:nvSpPr>
          <p:cNvPr id="21" name="Скругленный прямоугольник 20">
            <a:hlinkClick r:id="" action="ppaction://macro?name=wrk_finished"/>
          </p:cNvPr>
          <p:cNvSpPr/>
          <p:nvPr/>
        </p:nvSpPr>
        <p:spPr>
          <a:xfrm>
            <a:off x="4572000" y="5589240"/>
            <a:ext cx="3000375" cy="55324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cs typeface="Arial" pitchFamily="34" charset="0"/>
              </a:rPr>
              <a:t>ответ готов!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323528" y="620688"/>
            <a:ext cx="8640960" cy="792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rgbClr val="003366"/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Оденься на утреннюю оздоровительную пробежку</a:t>
            </a:r>
            <a:endParaRPr lang="ru-RU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39700">
                  <a:srgbClr val="003366"/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83568" y="3740801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4</a:t>
            </a:r>
            <a:endParaRPr lang="ru-RU" sz="2400" b="1" spc="5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347864" y="3690357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5</a:t>
            </a:r>
            <a:endParaRPr lang="ru-RU" sz="2400" b="1" spc="5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072187" y="3690358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6</a:t>
            </a:r>
            <a:endParaRPr lang="ru-RU" sz="2400" b="1" spc="5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6255954" y="1412776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3</a:t>
            </a:r>
            <a:endParaRPr lang="ru-RU" sz="2400" b="1" spc="5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930227" y="1412776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1</a:t>
            </a:r>
            <a:endParaRPr lang="ru-RU" sz="2400" b="1" spc="5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555180" y="1412776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2</a:t>
            </a:r>
            <a:endParaRPr lang="ru-RU" sz="2400" b="1" spc="5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0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4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hlinkClick r:id="" action="ppaction://macro?name=DA_MN"/>
          </p:cNvPr>
          <p:cNvSpPr/>
          <p:nvPr/>
        </p:nvSpPr>
        <p:spPr>
          <a:xfrm>
            <a:off x="916080" y="1556792"/>
            <a:ext cx="2215759" cy="1719064"/>
          </a:xfrm>
          <a:prstGeom prst="round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Скругленный прямоугольник 12">
            <a:hlinkClick r:id="" action="ppaction://macro?name=DA_MN"/>
          </p:cNvPr>
          <p:cNvSpPr/>
          <p:nvPr/>
        </p:nvSpPr>
        <p:spPr>
          <a:xfrm>
            <a:off x="895445" y="3573016"/>
            <a:ext cx="2203151" cy="1656184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Скругленный прямоугольник 13">
            <a:hlinkClick r:id="" action="ppaction://macro?name=DA_MN"/>
          </p:cNvPr>
          <p:cNvSpPr/>
          <p:nvPr/>
        </p:nvSpPr>
        <p:spPr>
          <a:xfrm>
            <a:off x="3500437" y="1559512"/>
            <a:ext cx="2223691" cy="1723394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Скругленный прямоугольник 14">
            <a:hlinkClick r:id="" action="ppaction://macro?name=NET_MN"/>
          </p:cNvPr>
          <p:cNvSpPr/>
          <p:nvPr/>
        </p:nvSpPr>
        <p:spPr>
          <a:xfrm>
            <a:off x="3500436" y="3573016"/>
            <a:ext cx="2223692" cy="1656184"/>
          </a:xfrm>
          <a:prstGeom prst="round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Скругленный прямоугольник 15">
            <a:hlinkClick r:id="" action="ppaction://macro?name=NET_MN"/>
          </p:cNvPr>
          <p:cNvSpPr/>
          <p:nvPr/>
        </p:nvSpPr>
        <p:spPr>
          <a:xfrm>
            <a:off x="6084167" y="1566562"/>
            <a:ext cx="2232249" cy="1716344"/>
          </a:xfrm>
          <a:prstGeom prst="round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Скругленный прямоугольник 16">
            <a:hlinkClick r:id="" action="ppaction://macro?name=NET_MN"/>
          </p:cNvPr>
          <p:cNvSpPr/>
          <p:nvPr/>
        </p:nvSpPr>
        <p:spPr>
          <a:xfrm>
            <a:off x="6084167" y="3573016"/>
            <a:ext cx="2232249" cy="1656184"/>
          </a:xfrm>
          <a:prstGeom prst="round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Скругленный прямоугольник 19">
            <a:hlinkClick r:id="" action="ppaction://macro?name=wrk_refresh"/>
          </p:cNvPr>
          <p:cNvSpPr/>
          <p:nvPr/>
        </p:nvSpPr>
        <p:spPr>
          <a:xfrm>
            <a:off x="1714500" y="5661248"/>
            <a:ext cx="2643188" cy="481236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cs typeface="Arial" pitchFamily="34" charset="0"/>
              </a:rPr>
              <a:t>исправить</a:t>
            </a:r>
          </a:p>
        </p:txBody>
      </p:sp>
      <p:sp>
        <p:nvSpPr>
          <p:cNvPr id="21" name="Скругленный прямоугольник 20">
            <a:hlinkClick r:id="" action="ppaction://macro?name=wrk_finished"/>
          </p:cNvPr>
          <p:cNvSpPr/>
          <p:nvPr/>
        </p:nvSpPr>
        <p:spPr>
          <a:xfrm>
            <a:off x="4572000" y="5661248"/>
            <a:ext cx="3000375" cy="48123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cs typeface="Arial" pitchFamily="34" charset="0"/>
              </a:rPr>
              <a:t>ответ готов!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323528" y="620688"/>
            <a:ext cx="8640960" cy="792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rgbClr val="003366"/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Укажи на летние  олимпийские виды спорта</a:t>
            </a:r>
            <a:endParaRPr lang="ru-RU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39700">
                  <a:srgbClr val="003366"/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50096" y="3501008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4</a:t>
            </a:r>
            <a:endParaRPr lang="ru-RU" sz="2400" b="1" spc="5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827584" y="1508553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1</a:t>
            </a:r>
            <a:endParaRPr lang="ru-RU" sz="2400" b="1" spc="5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419872" y="1508553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2</a:t>
            </a:r>
            <a:endParaRPr lang="ru-RU" sz="2400" b="1" spc="5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5940152" y="1508553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3</a:t>
            </a:r>
            <a:endParaRPr lang="ru-RU" sz="2400" b="1" spc="5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419872" y="3524777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5</a:t>
            </a:r>
            <a:endParaRPr lang="ru-RU" sz="2400" b="1" spc="5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6012160" y="3509239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6</a:t>
            </a:r>
            <a:endParaRPr lang="ru-RU" sz="2400" b="1" spc="5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0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4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hlinkClick r:id="" action="ppaction://macro?name=DA_MN"/>
          </p:cNvPr>
          <p:cNvSpPr/>
          <p:nvPr/>
        </p:nvSpPr>
        <p:spPr>
          <a:xfrm>
            <a:off x="1115615" y="1412776"/>
            <a:ext cx="1797801" cy="1872207"/>
          </a:xfrm>
          <a:prstGeom prst="round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Скругленный прямоугольник 12">
            <a:hlinkClick r:id="" action="ppaction://macro?name=DA_MN"/>
          </p:cNvPr>
          <p:cNvSpPr/>
          <p:nvPr/>
        </p:nvSpPr>
        <p:spPr>
          <a:xfrm>
            <a:off x="3579862" y="3501008"/>
            <a:ext cx="2288282" cy="2088232"/>
          </a:xfrm>
          <a:prstGeom prst="roundRect">
            <a:avLst/>
          </a:prstGeom>
          <a:blipFill dpi="0" rotWithShape="1">
            <a:blip r:embed="rId4">
              <a:duotone>
                <a:prstClr val="black"/>
                <a:schemeClr val="accent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A500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Скругленный прямоугольник 13">
            <a:hlinkClick r:id="" action="ppaction://macro?name=DA_MN"/>
          </p:cNvPr>
          <p:cNvSpPr/>
          <p:nvPr/>
        </p:nvSpPr>
        <p:spPr>
          <a:xfrm>
            <a:off x="6541760" y="1412774"/>
            <a:ext cx="1630640" cy="1872207"/>
          </a:xfrm>
          <a:prstGeom prst="roundRect">
            <a:avLst/>
          </a:prstGeom>
          <a:blipFill dpi="0" rotWithShape="1">
            <a:blip r:embed="rId5"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Скругленный прямоугольник 14">
            <a:hlinkClick r:id="" action="ppaction://macro?name=NET_MN"/>
          </p:cNvPr>
          <p:cNvSpPr/>
          <p:nvPr/>
        </p:nvSpPr>
        <p:spPr>
          <a:xfrm>
            <a:off x="1156419" y="3501008"/>
            <a:ext cx="1766628" cy="1909300"/>
          </a:xfrm>
          <a:prstGeom prst="roundRect">
            <a:avLst/>
          </a:prstGeom>
          <a:blipFill dpi="0" rotWithShape="1">
            <a:blip r:embed="rId6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Скругленный прямоугольник 15">
            <a:hlinkClick r:id="" action="ppaction://macro?name=NET_MN"/>
          </p:cNvPr>
          <p:cNvSpPr/>
          <p:nvPr/>
        </p:nvSpPr>
        <p:spPr>
          <a:xfrm>
            <a:off x="3579862" y="1268760"/>
            <a:ext cx="2288282" cy="2016223"/>
          </a:xfrm>
          <a:prstGeom prst="roundRect">
            <a:avLst/>
          </a:prstGeom>
          <a:blipFill dpi="0" rotWithShape="1">
            <a:blip r:embed="rId7">
              <a:duotone>
                <a:prstClr val="black"/>
                <a:schemeClr val="accent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A500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Скругленный прямоугольник 16">
            <a:hlinkClick r:id="" action="ppaction://macro?name=NET_MN"/>
          </p:cNvPr>
          <p:cNvSpPr/>
          <p:nvPr/>
        </p:nvSpPr>
        <p:spPr>
          <a:xfrm>
            <a:off x="6541760" y="3501011"/>
            <a:ext cx="1630640" cy="1872205"/>
          </a:xfrm>
          <a:prstGeom prst="roundRect">
            <a:avLst/>
          </a:prstGeom>
          <a:blipFill dpi="0" rotWithShape="1">
            <a:blip r:embed="rId8"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Скругленный прямоугольник 19">
            <a:hlinkClick r:id="" action="ppaction://macro?name=wrk_refresh"/>
          </p:cNvPr>
          <p:cNvSpPr/>
          <p:nvPr/>
        </p:nvSpPr>
        <p:spPr>
          <a:xfrm>
            <a:off x="1714500" y="5684068"/>
            <a:ext cx="2643188" cy="553244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cs typeface="Arial" pitchFamily="34" charset="0"/>
              </a:rPr>
              <a:t>исправить</a:t>
            </a:r>
          </a:p>
        </p:txBody>
      </p:sp>
      <p:sp>
        <p:nvSpPr>
          <p:cNvPr id="21" name="Скругленный прямоугольник 20">
            <a:hlinkClick r:id="" action="ppaction://macro?name=wrk_finished"/>
          </p:cNvPr>
          <p:cNvSpPr/>
          <p:nvPr/>
        </p:nvSpPr>
        <p:spPr>
          <a:xfrm>
            <a:off x="4572000" y="5684068"/>
            <a:ext cx="3000375" cy="55324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cs typeface="Arial" pitchFamily="34" charset="0"/>
              </a:rPr>
              <a:t>ответ готов!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323528" y="620688"/>
            <a:ext cx="8640960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rgbClr val="003366"/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Где правильно и почему?</a:t>
            </a:r>
            <a:endParaRPr lang="ru-RU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39700">
                  <a:srgbClr val="003366"/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65312" y="3422301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4</a:t>
            </a:r>
            <a:endParaRPr lang="ru-RU" sz="2400" b="1" spc="5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002496" y="1340768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1</a:t>
            </a:r>
            <a:endParaRPr lang="ru-RU" sz="2400" b="1" spc="5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513584" y="1268760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2</a:t>
            </a:r>
            <a:endParaRPr lang="ru-RU" sz="2400" b="1" spc="5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6444208" y="3452451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6</a:t>
            </a:r>
            <a:endParaRPr lang="ru-RU" sz="2400" b="1" spc="5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513584" y="3469193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5</a:t>
            </a:r>
            <a:endParaRPr lang="ru-RU" sz="2400" b="1" spc="5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6444208" y="1427174"/>
            <a:ext cx="554360" cy="552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3</a:t>
            </a:r>
            <a:endParaRPr lang="ru-RU" sz="2400" b="1" spc="5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0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4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620688"/>
            <a:ext cx="8640960" cy="792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rgbClr val="003366"/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Исправь ошибку в тексте</a:t>
            </a:r>
            <a:endParaRPr lang="ru-RU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39700">
                  <a:srgbClr val="003366"/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101" name="COR_FIN" r:id="rId2" imgW="7991640" imgH="3238560"/>
        </mc:Choice>
        <mc:Fallback>
          <p:control name="COR_FIN" r:id="rId2" imgW="7991640" imgH="3238560">
            <p:pic>
              <p:nvPicPr>
                <p:cNvPr id="0" name="COR_FIN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11188" y="2205038"/>
                  <a:ext cx="7993062" cy="324008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02" name="COR_ERR" r:id="rId3" imgW="4505400" imgH="1438200"/>
        </mc:Choice>
        <mc:Fallback>
          <p:control name="COR_ERR" r:id="rId3" imgW="4505400" imgH="1438200">
            <p:pic>
              <p:nvPicPr>
                <p:cNvPr id="0" name="COR_ERR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7029450"/>
                  <a:ext cx="4500563" cy="28082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03" name="COR_OK" r:id="rId4" imgW="4505400" imgH="1438200"/>
        </mc:Choice>
        <mc:Fallback>
          <p:control name="COR_OK" r:id="rId4" imgW="4505400" imgH="1438200">
            <p:pic>
              <p:nvPicPr>
                <p:cNvPr id="0" name="COR_OK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643438" y="7029450"/>
                  <a:ext cx="4500562" cy="1439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04" name="btn1" r:id="rId5" imgW="2666880" imgH="504720"/>
        </mc:Choice>
        <mc:Fallback>
          <p:control name="btn1" r:id="rId5" imgW="2666880" imgH="504720">
            <p:pic>
              <p:nvPicPr>
                <p:cNvPr id="0" name="bt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92275" y="5373688"/>
                  <a:ext cx="2663825" cy="5048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05" name="CommandButton1" r:id="rId6" imgW="2666880" imgH="504720"/>
        </mc:Choice>
        <mc:Fallback>
          <p:control name="CommandButton1" r:id="rId6" imgW="2666880" imgH="50472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643438" y="5373688"/>
                  <a:ext cx="3024187" cy="5048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Знатоки физической культуры 11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solidFill>
          <a:schemeClr val="accent6">
            <a:lumMod val="40000"/>
            <a:lumOff val="60000"/>
          </a:schemeClr>
        </a:solidFill>
      </a:spPr>
      <a:bodyPr wrap="square" rtlCol="0">
        <a:spAutoFit/>
      </a:bodyPr>
      <a:lstStyle>
        <a:defPPr>
          <a:defRPr sz="1000" dirty="0" smtClean="0"/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Знатоки физической культуры 111</Template>
  <TotalTime>360</TotalTime>
  <Words>251</Words>
  <Application>Microsoft Office PowerPoint</Application>
  <PresentationFormat>Экран (4:3)</PresentationFormat>
  <Paragraphs>106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Знатоки физической культуры 111</vt:lpstr>
      <vt:lpstr>Интерактивный тест «Знатоки физической культуры» Для детей старшего дошкольного возраста в рамках подготовки к дистанционному чемпионату дошкольников по физической культуре  </vt:lpstr>
      <vt:lpstr>Результат  теста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Знатоки физической культуры Для детей старшего дошкольного возраста в рамках подготовки к дистанционному чемпионату дошкольников по физической культуре</dc:title>
  <dc:creator>Евгения</dc:creator>
  <cp:lastModifiedBy>Евгения</cp:lastModifiedBy>
  <cp:revision>20</cp:revision>
  <dcterms:created xsi:type="dcterms:W3CDTF">2015-11-14T14:36:36Z</dcterms:created>
  <dcterms:modified xsi:type="dcterms:W3CDTF">2018-01-10T05:03:39Z</dcterms:modified>
</cp:coreProperties>
</file>