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96" d="100"/>
          <a:sy n="96" d="100"/>
        </p:scale>
        <p:origin x="-420" y="-25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viewProps" Target="viewProps.xml"/><Relationship Id="rId5" Type="http://schemas.openxmlformats.org/officeDocument/2006/relationships/presProps" Target="presProps.xml"/><Relationship Id="rId4" Type="http://schemas.openxmlformats.org/officeDocument/2006/relationships/slide" Target="slides/slide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 10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473795" y="5052545"/>
            <a:ext cx="5637010" cy="882119"/>
          </a:xfrm>
        </p:spPr>
        <p:txBody>
          <a:bodyPr>
            <a:normAutofit/>
          </a:bodyPr>
          <a:lstStyle>
            <a:lvl1pPr marL="0" indent="0" algn="l">
              <a:buNone/>
              <a:defRPr sz="2200">
                <a:solidFill>
                  <a:schemeClr val="tx2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817581" y="3132290"/>
            <a:ext cx="7175351" cy="1793167"/>
          </a:xfrm>
          <a:effectLst/>
        </p:spPr>
        <p:txBody>
          <a:bodyPr>
            <a:noAutofit/>
          </a:bodyPr>
          <a:lstStyle>
            <a:lvl1pPr marL="640080" indent="-457200" algn="l">
              <a:defRPr sz="540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1905000" y="731519"/>
            <a:ext cx="6400800" cy="3474720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1153758" y="376517"/>
            <a:ext cx="2057400" cy="5238339"/>
          </a:xfrm>
          <a:effectLst/>
        </p:spPr>
        <p:txBody>
          <a:bodyPr vert="eaVert"/>
          <a:lstStyle>
            <a:lvl1pPr algn="l">
              <a:defRPr/>
            </a:lvl1pPr>
          </a:lstStyle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3324113" y="731519"/>
            <a:ext cx="4829287" cy="4894729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10" name="Content Placeholder 9"/>
          <p:cNvSpPr>
            <a:spLocks noGrp="1"/>
          </p:cNvSpPr>
          <p:nvPr>
            <p:ph sz="quarter" idx="13"/>
          </p:nvPr>
        </p:nvSpPr>
        <p:spPr>
          <a:xfrm>
            <a:off x="1143000" y="731520"/>
            <a:ext cx="6400800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033195" y="2172648"/>
            <a:ext cx="5966666" cy="2423346"/>
          </a:xfrm>
          <a:effectLst/>
        </p:spPr>
        <p:txBody>
          <a:bodyPr anchor="b"/>
          <a:lstStyle>
            <a:lvl1pPr algn="r">
              <a:defRPr sz="4600" b="1" cap="none" baseline="0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022438" y="4607511"/>
            <a:ext cx="5970494" cy="835460"/>
          </a:xfrm>
        </p:spPr>
        <p:txBody>
          <a:bodyPr anchor="t"/>
          <a:lstStyle>
            <a:lvl1pPr marL="0" indent="0" algn="r">
              <a:buNone/>
              <a:defRPr sz="2000">
                <a:solidFill>
                  <a:schemeClr val="tx2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8" name="Title 7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3"/>
          </p:nvPr>
        </p:nvSpPr>
        <p:spPr>
          <a:xfrm>
            <a:off x="1142999" y="731519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14"/>
          </p:nvPr>
        </p:nvSpPr>
        <p:spPr>
          <a:xfrm>
            <a:off x="4645152" y="731520"/>
            <a:ext cx="3346704" cy="3474720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1156447" y="1400327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7302" y="731520"/>
            <a:ext cx="3346704" cy="639762"/>
          </a:xfrm>
        </p:spPr>
        <p:txBody>
          <a:bodyPr anchor="b">
            <a:noAutofit/>
          </a:bodyPr>
          <a:lstStyle>
            <a:lvl1pPr marL="0" indent="0" algn="ctr">
              <a:buNone/>
              <a:defRPr lang="en-US" sz="2400" b="1" i="0" kern="1200" dirty="0" smtClean="0">
                <a:gradFill>
                  <a:gsLst>
                    <a:gs pos="0">
                      <a:schemeClr val="tx1"/>
                    </a:gs>
                    <a:gs pos="40000">
                      <a:schemeClr val="tx1">
                        <a:lumMod val="75000"/>
                        <a:lumOff val="25000"/>
                      </a:schemeClr>
                    </a:gs>
                    <a:gs pos="100000">
                      <a:schemeClr val="tx2">
                        <a:alpha val="65000"/>
                      </a:schemeClr>
                    </a:gs>
                  </a:gsLst>
                  <a:lin ang="5400000" scaled="0"/>
                </a:gradFill>
                <a:effectLst/>
                <a:latin typeface="+mj-lt"/>
                <a:ea typeface="+mj-ea"/>
                <a:cs typeface="+mj-cs"/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marL="0" lvl="0" indent="0" algn="ctr" defTabSz="914400" rtl="0" eaLnBrk="1" latinLnBrk="0" hangingPunct="1">
              <a:spcBef>
                <a:spcPct val="20000"/>
              </a:spcBef>
              <a:spcAft>
                <a:spcPts val="300"/>
              </a:spcAft>
              <a:buClr>
                <a:schemeClr val="accent6">
                  <a:lumMod val="75000"/>
                </a:schemeClr>
              </a:buClr>
              <a:buSzPct val="130000"/>
              <a:buFont typeface="Georgia" pitchFamily="18" charset="0"/>
              <a:buNone/>
            </a:pPr>
            <a:r>
              <a:rPr lang="ru-RU" smtClean="0"/>
              <a:t>Образец текста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1399032"/>
            <a:ext cx="3346704" cy="2743200"/>
          </a:xfrm>
        </p:spPr>
        <p:txBody>
          <a:bodyPr>
            <a:normAutofit/>
          </a:bodyPr>
          <a:lstStyle>
            <a:lvl1pPr>
              <a:defRPr sz="1800"/>
            </a:lvl1pPr>
            <a:lvl2pPr>
              <a:defRPr sz="1800"/>
            </a:lvl2pPr>
            <a:lvl3pPr>
              <a:defRPr sz="16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10" name="Title 9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839095" y="2209800"/>
            <a:ext cx="3636085" cy="1258493"/>
          </a:xfrm>
          <a:effectLst/>
        </p:spPr>
        <p:txBody>
          <a:bodyPr anchor="b">
            <a:noAutofit/>
          </a:bodyPr>
          <a:lstStyle>
            <a:lvl1pPr marL="228600" indent="-228600" algn="l">
              <a:defRPr sz="2800" b="1">
                <a:effectLst/>
              </a:defRPr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93515" y="731520"/>
            <a:ext cx="4017085" cy="4894730"/>
          </a:xfrm>
        </p:spPr>
        <p:txBody>
          <a:bodyPr anchor="ctr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4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075765" y="3497802"/>
            <a:ext cx="3388660" cy="2139518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/>
          <p:cNvSpPr/>
          <p:nvPr/>
        </p:nvSpPr>
        <p:spPr>
          <a:xfrm>
            <a:off x="0" y="3866920"/>
            <a:ext cx="9144000" cy="2991080"/>
          </a:xfrm>
          <a:prstGeom prst="rect">
            <a:avLst/>
          </a:prstGeom>
          <a:gradFill>
            <a:gsLst>
              <a:gs pos="0">
                <a:schemeClr val="bg1">
                  <a:alpha val="92000"/>
                </a:schemeClr>
              </a:gs>
              <a:gs pos="37000">
                <a:schemeClr val="bg1">
                  <a:alpha val="77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Rectangle 8"/>
          <p:cNvSpPr/>
          <p:nvPr/>
        </p:nvSpPr>
        <p:spPr>
          <a:xfrm>
            <a:off x="0" y="0"/>
            <a:ext cx="9144000" cy="386692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90000"/>
                </a:schemeClr>
              </a:gs>
              <a:gs pos="48000">
                <a:schemeClr val="bg1">
                  <a:alpha val="63000"/>
                </a:schemeClr>
              </a:gs>
              <a:gs pos="100000">
                <a:schemeClr val="bg2">
                  <a:alpha val="80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Rectangle 9"/>
          <p:cNvSpPr/>
          <p:nvPr/>
        </p:nvSpPr>
        <p:spPr>
          <a:xfrm>
            <a:off x="0" y="2652311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4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4475175" y="1143000"/>
            <a:ext cx="4114800" cy="3127806"/>
          </a:xfrm>
          <a:prstGeom prst="roundRect">
            <a:avLst>
              <a:gd name="adj" fmla="val 4230"/>
            </a:avLst>
          </a:prstGeom>
          <a:solidFill>
            <a:schemeClr val="bg2">
              <a:lumMod val="90000"/>
            </a:schemeClr>
          </a:solidFill>
          <a:effectLst>
            <a:reflection blurRad="4350" stA="23000" endA="300" endPos="28000" dir="5400000" sy="-100000" algn="bl" rotWithShape="0"/>
          </a:effectLst>
          <a:scene3d>
            <a:camera prst="perspectiveContrastingLeftFacing" fov="1800000">
              <a:rot lat="300000" lon="2100000" rev="0"/>
            </a:camera>
            <a:lightRig rig="balanced" dir="t"/>
          </a:scene3d>
          <a:sp3d>
            <a:bevelT w="50800" h="50800"/>
          </a:sp3d>
        </p:spPr>
        <p:txBody>
          <a:bodyPr>
            <a:normAutofit/>
            <a:flatTx/>
          </a:bodyPr>
          <a:lstStyle>
            <a:lvl1pPr marL="0" indent="0" algn="ctr">
              <a:buNone/>
              <a:defRPr sz="20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ru-RU" smtClean="0"/>
              <a:t>Вставка рисунка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877887" y="1010486"/>
            <a:ext cx="3694114" cy="2163020"/>
          </a:xfrm>
        </p:spPr>
        <p:txBody>
          <a:bodyPr anchor="b"/>
          <a:lstStyle>
            <a:lvl1pPr marL="182880" indent="-182880">
              <a:buFont typeface="Georgia" pitchFamily="18" charset="0"/>
              <a:buChar char="*"/>
              <a:defRPr sz="16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7268" y="4464421"/>
            <a:ext cx="6383538" cy="1143000"/>
          </a:xfrm>
        </p:spPr>
        <p:txBody>
          <a:bodyPr anchor="b">
            <a:noAutofit/>
          </a:bodyPr>
          <a:lstStyle>
            <a:lvl1pPr algn="l">
              <a:defRPr sz="4600" b="1"/>
            </a:lvl1pPr>
          </a:lstStyle>
          <a:p>
            <a:r>
              <a:rPr lang="ru-RU" smtClean="0"/>
              <a:t>Образец заголовка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6"/>
          <p:cNvSpPr/>
          <p:nvPr/>
        </p:nvSpPr>
        <p:spPr>
          <a:xfrm>
            <a:off x="0" y="5105400"/>
            <a:ext cx="9144000" cy="1752600"/>
          </a:xfrm>
          <a:prstGeom prst="rect">
            <a:avLst/>
          </a:prstGeom>
          <a:gradFill>
            <a:gsLst>
              <a:gs pos="0">
                <a:schemeClr val="bg1">
                  <a:alpha val="91000"/>
                </a:schemeClr>
              </a:gs>
              <a:gs pos="37000">
                <a:schemeClr val="bg1">
                  <a:alpha val="76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Rectangle 7"/>
          <p:cNvSpPr/>
          <p:nvPr/>
        </p:nvSpPr>
        <p:spPr>
          <a:xfrm>
            <a:off x="0" y="0"/>
            <a:ext cx="9144000" cy="51054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89000"/>
                </a:schemeClr>
              </a:gs>
              <a:gs pos="48000">
                <a:schemeClr val="bg1">
                  <a:alpha val="62000"/>
                </a:schemeClr>
              </a:gs>
              <a:gs pos="100000">
                <a:schemeClr val="bg2">
                  <a:alpha val="7900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9" name="Rectangle 8"/>
          <p:cNvSpPr/>
          <p:nvPr/>
        </p:nvSpPr>
        <p:spPr>
          <a:xfrm>
            <a:off x="0" y="3768304"/>
            <a:ext cx="9144000" cy="2286000"/>
          </a:xfrm>
          <a:prstGeom prst="rect">
            <a:avLst/>
          </a:prstGeom>
          <a:gradFill flip="none" rotWithShape="1">
            <a:gsLst>
              <a:gs pos="0">
                <a:schemeClr val="bg1">
                  <a:alpha val="0"/>
                </a:schemeClr>
              </a:gs>
              <a:gs pos="29000">
                <a:schemeClr val="bg1">
                  <a:alpha val="30000"/>
                </a:schemeClr>
              </a:gs>
              <a:gs pos="45000">
                <a:schemeClr val="bg2">
                  <a:alpha val="40000"/>
                </a:schemeClr>
              </a:gs>
              <a:gs pos="55000">
                <a:schemeClr val="bg1">
                  <a:alpha val="26000"/>
                </a:schemeClr>
              </a:gs>
              <a:gs pos="65000">
                <a:schemeClr val="bg2">
                  <a:alpha val="60000"/>
                </a:schemeClr>
              </a:gs>
              <a:gs pos="100000">
                <a:schemeClr val="bg1">
                  <a:alpha val="0"/>
                </a:schemeClr>
              </a:gs>
            </a:gsLst>
            <a:lin ang="5400000" scaled="0"/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0" y="1600200"/>
            <a:ext cx="9144000" cy="5105400"/>
          </a:xfrm>
          <a:prstGeom prst="ellipse">
            <a:avLst/>
          </a:prstGeom>
          <a:gradFill flip="none" rotWithShape="1">
            <a:gsLst>
              <a:gs pos="0">
                <a:schemeClr val="bg1"/>
              </a:gs>
              <a:gs pos="56000">
                <a:schemeClr val="bg1">
                  <a:alpha val="0"/>
                </a:schemeClr>
              </a:gs>
            </a:gsLst>
            <a:path path="circle">
              <a:fillToRect l="50000" t="50000" r="50000" b="50000"/>
            </a:path>
            <a:tileRect/>
          </a:gra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1793289" y="4372168"/>
            <a:ext cx="6512511" cy="1143000"/>
          </a:xfrm>
          <a:prstGeom prst="rect">
            <a:avLst/>
          </a:prstGeom>
          <a:effectLst/>
        </p:spPr>
        <p:txBody>
          <a:bodyPr vert="horz" lIns="91440" tIns="45720" rIns="91440" bIns="45720" rtlCol="0" anchor="t" anchorCtr="0">
            <a:noAutofit/>
          </a:bodyPr>
          <a:lstStyle/>
          <a:p>
            <a:r>
              <a:rPr lang="ru-RU" smtClean="0"/>
              <a:t>Образец заголовка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1143000" y="732260"/>
            <a:ext cx="6400800" cy="347472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172200" y="6172200"/>
            <a:ext cx="2514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4C71EC6-210F-42DE-9C53-41977AD35B3D}" type="datetimeFigureOut">
              <a:rPr lang="ru-RU" smtClean="0"/>
              <a:t>26.05.2023</a:t>
            </a:fld>
            <a:endParaRPr lang="ru-RU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457199" y="6172200"/>
            <a:ext cx="3352801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1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3810000" y="6172200"/>
            <a:ext cx="1828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 b="1">
                <a:solidFill>
                  <a:schemeClr val="tx1">
                    <a:lumMod val="50000"/>
                    <a:lumOff val="50000"/>
                  </a:schemeClr>
                </a:solidFill>
              </a:defRPr>
            </a:lvl1pPr>
          </a:lstStyle>
          <a:p>
            <a:fld id="{B19B0651-EE4F-4900-A07F-96A6BFA9D0F0}" type="slidenum">
              <a:rPr lang="ru-RU" smtClean="0"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iming>
    <p:tnLst>
      <p:par>
        <p:cTn id="1" dur="indefinite" restart="never" nodeType="tmRoot"/>
      </p:par>
    </p:tnLst>
  </p:timing>
  <p:txStyles>
    <p:titleStyle>
      <a:lvl1pPr marL="320040" indent="-320040" algn="r" defTabSz="914400" rtl="0" eaLnBrk="1" latinLnBrk="0" hangingPunct="1">
        <a:spcBef>
          <a:spcPct val="0"/>
        </a:spcBef>
        <a:buClr>
          <a:schemeClr val="accent6">
            <a:lumMod val="75000"/>
          </a:schemeClr>
        </a:buClr>
        <a:buSzPct val="128000"/>
        <a:buFont typeface="Georgia" pitchFamily="18" charset="0"/>
        <a:buChar char="*"/>
        <a:defRPr sz="4600" b="1" i="0" kern="1200">
          <a:gradFill>
            <a:gsLst>
              <a:gs pos="0">
                <a:schemeClr val="tx1"/>
              </a:gs>
              <a:gs pos="40000">
                <a:schemeClr val="tx1">
                  <a:lumMod val="75000"/>
                  <a:lumOff val="25000"/>
                </a:schemeClr>
              </a:gs>
              <a:gs pos="100000">
                <a:schemeClr val="tx2">
                  <a:alpha val="65000"/>
                </a:schemeClr>
              </a:gs>
            </a:gsLst>
            <a:lin ang="5400000" scaled="0"/>
          </a:gradFill>
          <a:effectLst>
            <a:reflection blurRad="6350" stA="55000" endA="300" endPos="45500" dir="5400000" sy="-100000" algn="bl" rotWithShape="0"/>
          </a:effectLst>
          <a:latin typeface="+mj-lt"/>
          <a:ea typeface="+mj-ea"/>
          <a:cs typeface="+mj-cs"/>
        </a:defRPr>
      </a:lvl1pPr>
      <a:lvl2pPr eaLnBrk="1" hangingPunct="1">
        <a:defRPr>
          <a:solidFill>
            <a:schemeClr val="tx2"/>
          </a:solidFill>
        </a:defRPr>
      </a:lvl2pPr>
      <a:lvl3pPr eaLnBrk="1" hangingPunct="1">
        <a:defRPr>
          <a:solidFill>
            <a:schemeClr val="tx2"/>
          </a:solidFill>
        </a:defRPr>
      </a:lvl3pPr>
      <a:lvl4pPr eaLnBrk="1" hangingPunct="1">
        <a:defRPr>
          <a:solidFill>
            <a:schemeClr val="tx2"/>
          </a:solidFill>
        </a:defRPr>
      </a:lvl4pPr>
      <a:lvl5pPr eaLnBrk="1" hangingPunct="1">
        <a:defRPr>
          <a:solidFill>
            <a:schemeClr val="tx2"/>
          </a:solidFill>
        </a:defRPr>
      </a:lvl5pPr>
      <a:lvl6pPr eaLnBrk="1" hangingPunct="1">
        <a:defRPr>
          <a:solidFill>
            <a:schemeClr val="tx2"/>
          </a:solidFill>
        </a:defRPr>
      </a:lvl6pPr>
      <a:lvl7pPr eaLnBrk="1" hangingPunct="1">
        <a:defRPr>
          <a:solidFill>
            <a:schemeClr val="tx2"/>
          </a:solidFill>
        </a:defRPr>
      </a:lvl7pPr>
      <a:lvl8pPr eaLnBrk="1" hangingPunct="1">
        <a:defRPr>
          <a:solidFill>
            <a:schemeClr val="tx2"/>
          </a:solidFill>
        </a:defRPr>
      </a:lvl8pPr>
      <a:lvl9pPr eaLnBrk="1" hangingPunct="1">
        <a:defRPr>
          <a:solidFill>
            <a:schemeClr val="tx2"/>
          </a:solidFill>
        </a:defRPr>
      </a:lvl9pPr>
    </p:titleStyle>
    <p:bodyStyle>
      <a:lvl1pPr marL="2286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2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1pPr>
      <a:lvl2pPr marL="54864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20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2pPr>
      <a:lvl3pPr marL="822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8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3pPr>
      <a:lvl4pPr marL="109728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6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4pPr>
      <a:lvl5pPr marL="138988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5pPr>
      <a:lvl6pPr marL="1664208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6pPr>
      <a:lvl7pPr marL="196596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7pPr>
      <a:lvl8pPr marL="2286000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8pPr>
      <a:lvl9pPr marL="2587752" indent="-182880" algn="l" defTabSz="914400" rtl="0" eaLnBrk="1" latinLnBrk="0" hangingPunct="1">
        <a:spcBef>
          <a:spcPct val="20000"/>
        </a:spcBef>
        <a:spcAft>
          <a:spcPts val="300"/>
        </a:spcAft>
        <a:buClr>
          <a:schemeClr val="accent6">
            <a:lumMod val="75000"/>
          </a:schemeClr>
        </a:buClr>
        <a:buSzPct val="130000"/>
        <a:buFont typeface="Georgia" pitchFamily="18" charset="0"/>
        <a:buChar char="*"/>
        <a:defRPr sz="1400" kern="1200">
          <a:solidFill>
            <a:schemeClr val="tx1">
              <a:lumMod val="75000"/>
              <a:lumOff val="25000"/>
            </a:schemeClr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5.png"/><Relationship Id="rId13" Type="http://schemas.openxmlformats.org/officeDocument/2006/relationships/image" Target="../media/image8.jpeg"/><Relationship Id="rId3" Type="http://schemas.openxmlformats.org/officeDocument/2006/relationships/image" Target="../media/image2.jpeg"/><Relationship Id="rId7" Type="http://schemas.microsoft.com/office/2007/relationships/hdphoto" Target="../media/hdphoto2.wdp"/><Relationship Id="rId12" Type="http://schemas.openxmlformats.org/officeDocument/2006/relationships/image" Target="../media/image7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.jpeg"/><Relationship Id="rId11" Type="http://schemas.microsoft.com/office/2007/relationships/hdphoto" Target="../media/hdphoto4.wdp"/><Relationship Id="rId5" Type="http://schemas.openxmlformats.org/officeDocument/2006/relationships/image" Target="../media/image3.jpeg"/><Relationship Id="rId10" Type="http://schemas.openxmlformats.org/officeDocument/2006/relationships/image" Target="../media/image6.jpeg"/><Relationship Id="rId4" Type="http://schemas.microsoft.com/office/2007/relationships/hdphoto" Target="../media/hdphoto1.wdp"/><Relationship Id="rId9" Type="http://schemas.microsoft.com/office/2007/relationships/hdphoto" Target="../media/hdphoto3.wdp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extBox 4"/>
          <p:cNvSpPr txBox="1"/>
          <p:nvPr/>
        </p:nvSpPr>
        <p:spPr>
          <a:xfrm>
            <a:off x="2555776" y="2643009"/>
            <a:ext cx="5256584" cy="70788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4000" i="1" dirty="0" smtClean="0">
                <a:latin typeface="Gabriola" pitchFamily="82" charset="0"/>
              </a:rPr>
              <a:t>Коллаж «Мой Пушкин»</a:t>
            </a:r>
            <a:endParaRPr lang="ru-RU" sz="4000" i="1" dirty="0">
              <a:latin typeface="Gabriola" pitchFamily="82" charset="0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6372200" y="5949280"/>
            <a:ext cx="2664296" cy="40011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000" dirty="0" smtClean="0">
                <a:latin typeface="Gabriola" pitchFamily="82" charset="0"/>
              </a:rPr>
              <a:t>Кудрявцева Елизавета 7Б</a:t>
            </a:r>
            <a:endParaRPr lang="ru-RU" sz="2000" dirty="0">
              <a:latin typeface="Gabriola" pitchFamily="82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46422594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" y="-99392"/>
            <a:ext cx="9140873" cy="69653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8" name="Picture 4" descr="Пушкин, Александр Сергеевич — Википедия"/>
          <p:cNvPicPr>
            <a:picLocks noChangeAspect="1" noChangeArrowheads="1"/>
          </p:cNvPicPr>
          <p:nvPr/>
        </p:nvPicPr>
        <p:blipFill>
          <a:blip r:embed="rId3">
            <a:extLst>
              <a:ext uri="{BEBA8EAE-BF5A-486C-A8C5-ECC9F3942E4B}">
                <a14:imgProps xmlns:a14="http://schemas.microsoft.com/office/drawing/2010/main">
                  <a14:imgLayer r:embed="rId4">
                    <a14:imgEffect>
                      <a14:sharpenSoften amount="25000"/>
                    </a14:imgEffect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13725" y="1528647"/>
            <a:ext cx="2113417" cy="2457827"/>
          </a:xfrm>
          <a:prstGeom prst="rect">
            <a:avLst/>
          </a:prstGeom>
          <a:noFill/>
          <a:ln w="57150">
            <a:solidFill>
              <a:srgbClr val="FFFFFF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0" name="Picture 6" descr="Сказка о царе Салтане — Википедия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4461" y="332656"/>
            <a:ext cx="1204286" cy="155679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2" name="Picture 8" descr="Дубровский (слушать аудиокнигу бесплатно) - автор Александр Пушкин"/>
          <p:cNvPicPr>
            <a:picLocks noChangeAspect="1" noChangeArrowheads="1"/>
          </p:cNvPicPr>
          <p:nvPr/>
        </p:nvPicPr>
        <p:blipFill>
          <a:blip r:embed="rId6">
            <a:extLst>
              <a:ext uri="{BEBA8EAE-BF5A-486C-A8C5-ECC9F3942E4B}">
                <a14:imgProps xmlns:a14="http://schemas.microsoft.com/office/drawing/2010/main">
                  <a14:imgLayer r:embed="rId7">
                    <a14:imgEffect>
                      <a14:brightnessContrast bright="20000" contrast="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0012" y="197795"/>
            <a:ext cx="1116202" cy="1826514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BEBA8EAE-BF5A-486C-A8C5-ECC9F3942E4B}">
                <a14:imgProps xmlns:a14="http://schemas.microsoft.com/office/drawing/2010/main">
                  <a14:imgLayer r:embed="rId9">
                    <a14:imgEffect>
                      <a14:backgroundRemoval t="0" b="100000" l="0" r="100000">
                        <a14:foregroundMark x1="2677" y1="5195" x2="87189" y2="12987"/>
                        <a14:foregroundMark x1="89293" y1="5916" x2="91396" y2="84848"/>
                        <a14:foregroundMark x1="82600" y1="76768" x2="93117" y2="86436"/>
                        <a14:foregroundMark x1="79159" y1="89033" x2="94837" y2="77056"/>
                        <a14:foregroundMark x1="89293" y1="90909" x2="84704" y2="70274"/>
                        <a14:foregroundMark x1="95793" y1="86147" x2="88910" y2="73882"/>
                        <a14:foregroundMark x1="84704" y1="90620" x2="80880" y2="76768"/>
                        <a14:foregroundMark x1="23136" y1="95527" x2="8987" y2="76768"/>
                        <a14:foregroundMark x1="4015" y1="97114" x2="10707" y2="10101"/>
                        <a14:foregroundMark x1="10707" y1="10101" x2="10707" y2="10101"/>
                      </a14:backgroundRemoval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95736" y="4650864"/>
            <a:ext cx="1606022" cy="212805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 descr="У Лукоморья дуб зеленый - Александр Пушкин, читать онлайн"/>
          <p:cNvPicPr>
            <a:picLocks noChangeAspect="1" noChangeArrowheads="1"/>
          </p:cNvPicPr>
          <p:nvPr/>
        </p:nvPicPr>
        <p:blipFill>
          <a:blip r:embed="rId10">
            <a:extLst>
              <a:ext uri="{BEBA8EAE-BF5A-486C-A8C5-ECC9F3942E4B}">
                <a14:imgProps xmlns:a14="http://schemas.microsoft.com/office/drawing/2010/main">
                  <a14:imgLayer r:embed="rId11">
                    <a14:imgEffect>
                      <a14:brightnessContrast bright="20000" contrast="-2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95536" y="2522414"/>
            <a:ext cx="1224136" cy="18225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7" name="Picture 13" descr="Тема свободы в стихотворении А.С. Пушкина &quot;Узник&quot;. Презентация к уроку  литературы в 7 классе."/>
          <p:cNvPicPr>
            <a:picLocks noChangeAspect="1" noChangeArrowheads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993350" y="4981798"/>
            <a:ext cx="1954914" cy="146618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39" name="Picture 15" descr="Краткое содержание метель пушкина (повести белкина) за 2 минуты пересказ  сюжета - КИЦ г.Севастополь | Культурно-информационный центр"/>
          <p:cNvPicPr>
            <a:picLocks noChangeAspect="1" noChangeArrowheads="1"/>
          </p:cNvPicPr>
          <p:nvPr/>
        </p:nvPicPr>
        <p:blipFill>
          <a:blip r:embed="rId1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48264" y="3234978"/>
            <a:ext cx="1937116" cy="1084785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6" name="Скругленная соединительная линия 5"/>
          <p:cNvCxnSpPr/>
          <p:nvPr/>
        </p:nvCxnSpPr>
        <p:spPr>
          <a:xfrm rot="16200000" flipH="1">
            <a:off x="4921342" y="4149080"/>
            <a:ext cx="792090" cy="648074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18" name="Скругленная соединительная линия 17"/>
          <p:cNvCxnSpPr/>
          <p:nvPr/>
        </p:nvCxnSpPr>
        <p:spPr>
          <a:xfrm rot="10800000" flipV="1">
            <a:off x="2051720" y="3433666"/>
            <a:ext cx="1080120" cy="787421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26" name="Скругленная соединительная линия 25"/>
          <p:cNvCxnSpPr/>
          <p:nvPr/>
        </p:nvCxnSpPr>
        <p:spPr>
          <a:xfrm rot="10800000" flipH="1">
            <a:off x="5970808" y="2276872"/>
            <a:ext cx="977457" cy="648072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32" name="Скругленная соединительная линия 31"/>
          <p:cNvCxnSpPr/>
          <p:nvPr/>
        </p:nvCxnSpPr>
        <p:spPr>
          <a:xfrm rot="10800000" flipH="1" flipV="1">
            <a:off x="5970807" y="3433667"/>
            <a:ext cx="833442" cy="283365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3" name="Скругленная соединительная линия 42"/>
          <p:cNvCxnSpPr/>
          <p:nvPr/>
        </p:nvCxnSpPr>
        <p:spPr>
          <a:xfrm>
            <a:off x="2363135" y="2024309"/>
            <a:ext cx="912721" cy="900635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4" name="Скругленная соединительная линия 43"/>
          <p:cNvCxnSpPr/>
          <p:nvPr/>
        </p:nvCxnSpPr>
        <p:spPr>
          <a:xfrm rot="10800000" flipV="1">
            <a:off x="3275858" y="4077070"/>
            <a:ext cx="864094" cy="396045"/>
          </a:xfrm>
          <a:prstGeom prst="curvedConnector3">
            <a:avLst>
              <a:gd name="adj1" fmla="val 50000"/>
            </a:avLst>
          </a:prstGeom>
          <a:ln w="12700">
            <a:tailEnd type="arrow"/>
          </a:ln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46" name="Скругленная соединительная линия 45"/>
          <p:cNvCxnSpPr/>
          <p:nvPr/>
        </p:nvCxnSpPr>
        <p:spPr>
          <a:xfrm rot="5400000">
            <a:off x="604714" y="1405930"/>
            <a:ext cx="1165820" cy="57606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5" name="Скругленная соединительная линия 54"/>
          <p:cNvCxnSpPr/>
          <p:nvPr/>
        </p:nvCxnSpPr>
        <p:spPr>
          <a:xfrm rot="16200000" flipH="1">
            <a:off x="952463" y="4842598"/>
            <a:ext cx="1298414" cy="900099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8" name="Скругленная соединительная линия 57"/>
          <p:cNvCxnSpPr/>
          <p:nvPr/>
        </p:nvCxnSpPr>
        <p:spPr>
          <a:xfrm rot="16200000" flipH="1">
            <a:off x="7157442" y="2054002"/>
            <a:ext cx="1165820" cy="57606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59" name="Скругленная соединительная линия 58"/>
          <p:cNvCxnSpPr/>
          <p:nvPr/>
        </p:nvCxnSpPr>
        <p:spPr>
          <a:xfrm rot="5400000">
            <a:off x="6869410" y="4767993"/>
            <a:ext cx="1165820" cy="57606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0" name="Скругленная соединительная линия 59"/>
          <p:cNvCxnSpPr/>
          <p:nvPr/>
        </p:nvCxnSpPr>
        <p:spPr>
          <a:xfrm rot="10800000">
            <a:off x="3995936" y="5494919"/>
            <a:ext cx="728493" cy="288032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  <p:cxnSp>
        <p:nvCxnSpPr>
          <p:cNvPr id="62" name="Скругленная соединительная линия 61"/>
          <p:cNvCxnSpPr/>
          <p:nvPr/>
        </p:nvCxnSpPr>
        <p:spPr>
          <a:xfrm rot="10800000">
            <a:off x="3595276" y="548680"/>
            <a:ext cx="1912829" cy="216024"/>
          </a:xfrm>
          <a:prstGeom prst="curvedConnector3">
            <a:avLst/>
          </a:prstGeom>
        </p:spPr>
        <p:style>
          <a:lnRef idx="1">
            <a:schemeClr val="dk1"/>
          </a:lnRef>
          <a:fillRef idx="0">
            <a:schemeClr val="dk1"/>
          </a:fillRef>
          <a:effectRef idx="0">
            <a:schemeClr val="dk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105744590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11560" y="764704"/>
            <a:ext cx="806489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1"/>
            <a:r>
              <a:rPr lang="ru-RU" sz="2400" b="1" dirty="0" smtClean="0">
                <a:latin typeface="Gabriola" pitchFamily="82" charset="0"/>
              </a:rPr>
              <a:t>	</a:t>
            </a:r>
            <a:endParaRPr lang="en-US" sz="2400" b="1" dirty="0" smtClean="0">
              <a:latin typeface="Gabriola" pitchFamily="82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683568" y="692696"/>
            <a:ext cx="7632848" cy="34163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400" b="1" dirty="0">
                <a:latin typeface="Gabriola" pitchFamily="82" charset="0"/>
              </a:rPr>
              <a:t>Я бы посоветовала почитать произведения А.С. Пушкина, и выбрать для себя </a:t>
            </a:r>
            <a:r>
              <a:rPr lang="ru-RU" sz="2400" b="1" dirty="0" smtClean="0">
                <a:latin typeface="Gabriola" pitchFamily="82" charset="0"/>
              </a:rPr>
              <a:t>те, которые придутся </a:t>
            </a:r>
            <a:r>
              <a:rPr lang="ru-RU" sz="2400" b="1" dirty="0">
                <a:latin typeface="Gabriola" pitchFamily="82" charset="0"/>
              </a:rPr>
              <a:t>по душе. Ведь у каждого свой Пушкин, и свои вкусы.</a:t>
            </a:r>
          </a:p>
          <a:p>
            <a:endParaRPr lang="ru-RU" sz="2400" b="1" dirty="0">
              <a:latin typeface="Gabriola" pitchFamily="82" charset="0"/>
            </a:endParaRPr>
          </a:p>
          <a:p>
            <a:r>
              <a:rPr lang="ru-RU" sz="2400" b="1" dirty="0">
                <a:latin typeface="Gabriola" pitchFamily="82" charset="0"/>
              </a:rPr>
              <a:t>Произведения Пушкина просты для восприятия. Они быстро читаются</a:t>
            </a:r>
            <a:r>
              <a:rPr lang="ru-RU" sz="2400" b="1" dirty="0" smtClean="0">
                <a:latin typeface="Gabriola" pitchFamily="82" charset="0"/>
              </a:rPr>
              <a:t>, каждое имеет свой, интересный и неповторимый </a:t>
            </a:r>
            <a:r>
              <a:rPr lang="ru-RU" sz="2400" b="1" dirty="0">
                <a:latin typeface="Gabriola" pitchFamily="82" charset="0"/>
              </a:rPr>
              <a:t>сюжет.</a:t>
            </a:r>
          </a:p>
          <a:p>
            <a:endParaRPr lang="ru-RU" sz="2400" b="1" dirty="0">
              <a:latin typeface="Gabriola" pitchFamily="82" charset="0"/>
            </a:endParaRPr>
          </a:p>
          <a:p>
            <a:r>
              <a:rPr lang="ru-RU" sz="2400" b="1" dirty="0">
                <a:latin typeface="Gabriola" pitchFamily="82" charset="0"/>
              </a:rPr>
              <a:t>Каждое произведение, изображённое на моём коллаже, мне чем-то запомнилось и понравилось. Они навевают </a:t>
            </a:r>
            <a:r>
              <a:rPr lang="ru-RU" sz="2400" b="1" dirty="0" smtClean="0">
                <a:latin typeface="Gabriola" pitchFamily="82" charset="0"/>
              </a:rPr>
              <a:t>на меня </a:t>
            </a:r>
            <a:r>
              <a:rPr lang="ru-RU" sz="2400" b="1" dirty="0" smtClean="0">
                <a:latin typeface="Gabriola" pitchFamily="82" charset="0"/>
              </a:rPr>
              <a:t>разные воспоминания</a:t>
            </a:r>
            <a:r>
              <a:rPr lang="ru-RU" sz="2400" b="1" dirty="0" smtClean="0">
                <a:latin typeface="Gabriola" pitchFamily="82" charset="0"/>
              </a:rPr>
              <a:t>.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423549169"/>
      </p:ext>
    </p:extLst>
  </p:cSld>
  <p:clrMapOvr>
    <a:masterClrMapping/>
  </p:clrMapOvr>
</p:sld>
</file>

<file path=ppt/theme/theme1.xml><?xml version="1.0" encoding="utf-8"?>
<a:theme xmlns:a="http://schemas.openxmlformats.org/drawingml/2006/main" name="Воздушный поток">
  <a:themeElements>
    <a:clrScheme name="Другая 4">
      <a:dk1>
        <a:srgbClr val="4B2500"/>
      </a:dk1>
      <a:lt1>
        <a:srgbClr val="FFFFEF"/>
      </a:lt1>
      <a:dk2>
        <a:srgbClr val="EFDEAF"/>
      </a:dk2>
      <a:lt2>
        <a:srgbClr val="EFDEAF"/>
      </a:lt2>
      <a:accent1>
        <a:srgbClr val="FFFFE3"/>
      </a:accent1>
      <a:accent2>
        <a:srgbClr val="BFBFA7"/>
      </a:accent2>
      <a:accent3>
        <a:srgbClr val="FBF6E6"/>
      </a:accent3>
      <a:accent4>
        <a:srgbClr val="3F1E00"/>
      </a:accent4>
      <a:accent5>
        <a:srgbClr val="FFFFEF"/>
      </a:accent5>
      <a:accent6>
        <a:srgbClr val="CDCDC0"/>
      </a:accent6>
      <a:hlink>
        <a:srgbClr val="7B6D47"/>
      </a:hlink>
      <a:folHlink>
        <a:srgbClr val="A99D2F"/>
      </a:folHlink>
    </a:clrScheme>
    <a:fontScheme name="Воздушный поток">
      <a:majorFont>
        <a:latin typeface="Trebuchet MS"/>
        <a:ea typeface=""/>
        <a:cs typeface=""/>
        <a:font script="Jpan" typeface="HGｺﾞｼｯｸM"/>
        <a:font script="Hang" typeface="HY그래픽B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Trebuchet MS"/>
        <a:ea typeface=""/>
        <a:cs typeface=""/>
        <a:font script="Jpan" typeface="HGｺﾞｼｯｸM"/>
        <a:font script="Hang" typeface="HY그래픽M"/>
        <a:font script="Hans" typeface="方正姚体"/>
        <a:font script="Hant" typeface="微軟正黑體"/>
        <a:font script="Arab" typeface="Tahoma"/>
        <a:font script="Hebr" typeface="Gisha"/>
        <a:font script="Thai" typeface="Iris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Воздушный поток">
      <a:fillStyleLst>
        <a:solidFill>
          <a:schemeClr val="phClr"/>
        </a:solidFill>
        <a:gradFill rotWithShape="1">
          <a:gsLst>
            <a:gs pos="28000">
              <a:schemeClr val="phClr">
                <a:tint val="18000"/>
                <a:satMod val="120000"/>
                <a:lumMod val="88000"/>
              </a:schemeClr>
            </a:gs>
            <a:gs pos="100000">
              <a:schemeClr val="phClr">
                <a:tint val="40000"/>
                <a:satMod val="100000"/>
                <a:lumMod val="78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lumMod val="95000"/>
              </a:schemeClr>
            </a:gs>
            <a:gs pos="100000">
              <a:schemeClr val="phClr">
                <a:shade val="82000"/>
                <a:satMod val="125000"/>
                <a:lumMod val="74000"/>
              </a:schemeClr>
            </a:gs>
          </a:gsLst>
          <a:lin ang="5400000" scaled="0"/>
        </a:gradFill>
      </a:fillStyleLst>
      <a:lnStyleLst>
        <a:ln w="9525" cap="flat" cmpd="sng" algn="ctr">
          <a:solidFill>
            <a:schemeClr val="phClr"/>
          </a:solidFill>
          <a:prstDash val="solid"/>
        </a:ln>
        <a:ln w="15875" cap="flat" cmpd="sng" algn="ctr">
          <a:solidFill>
            <a:schemeClr val="phClr">
              <a:shade val="75000"/>
              <a:satMod val="125000"/>
              <a:lumMod val="7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3500" dist="50800" dir="5400000" sx="98000" sy="98000" rotWithShape="0">
              <a:srgbClr val="000000">
                <a:alpha val="20000"/>
              </a:srgbClr>
            </a:outerShdw>
          </a:effectLst>
        </a:effectStyle>
        <a:effectStyle>
          <a:effectLst>
            <a:outerShdw blurRad="40005" dist="22984" dir="5400000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alanced" dir="tr"/>
          </a:scene3d>
          <a:sp3d prstMaterial="matte">
            <a:bevelT w="19050" h="38100"/>
          </a:sp3d>
        </a:effectStyle>
        <a:effectStyle>
          <a:effectLst>
            <a:reflection blurRad="38100" stA="26000" endPos="23000" dist="25400" dir="5400000" sy="-100000" rotWithShape="0"/>
          </a:effectLst>
          <a:scene3d>
            <a:camera prst="orthographicFront">
              <a:rot lat="0" lon="0" rev="0"/>
            </a:camera>
            <a:lightRig rig="balanced" dir="tr"/>
          </a:scene3d>
          <a:sp3d contourW="14605" prstMaterial="plastic">
            <a:bevelT w="50800"/>
            <a:contourClr>
              <a:schemeClr val="phClr">
                <a:shade val="30000"/>
                <a:satMod val="120000"/>
              </a:schemeClr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98000"/>
                <a:shade val="90000"/>
                <a:satMod val="160000"/>
                <a:lumMod val="100000"/>
              </a:schemeClr>
            </a:gs>
            <a:gs pos="60000">
              <a:schemeClr val="phClr">
                <a:tint val="95000"/>
                <a:shade val="100000"/>
                <a:satMod val="130000"/>
                <a:lumMod val="130000"/>
              </a:schemeClr>
            </a:gs>
            <a:gs pos="100000">
              <a:schemeClr val="phClr">
                <a:tint val="97000"/>
                <a:shade val="100000"/>
                <a:hueMod val="100000"/>
                <a:satMod val="140000"/>
                <a:lumMod val="80000"/>
              </a:schemeClr>
            </a:gs>
          </a:gsLst>
          <a:path path="circle">
            <a:fillToRect l="20000" t="10000" r="20000" b="60000"/>
          </a:path>
        </a:gradFill>
        <a:gradFill rotWithShape="1">
          <a:gsLst>
            <a:gs pos="0">
              <a:schemeClr val="phClr">
                <a:tint val="94000"/>
                <a:satMod val="160000"/>
                <a:lumMod val="160000"/>
              </a:schemeClr>
            </a:gs>
            <a:gs pos="42000">
              <a:schemeClr val="phClr">
                <a:tint val="94000"/>
                <a:shade val="94000"/>
                <a:satMod val="160000"/>
                <a:lumMod val="130000"/>
              </a:schemeClr>
            </a:gs>
            <a:gs pos="100000">
              <a:schemeClr val="phClr">
                <a:tint val="97000"/>
                <a:shade val="94000"/>
                <a:satMod val="180000"/>
                <a:lumMod val="84000"/>
              </a:schemeClr>
            </a:gs>
          </a:gsLst>
          <a:path path="circle">
            <a:fillToRect l="24000" t="44000" r="24000" b="12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Slipstream</Template>
  <TotalTime>36</TotalTime>
  <Words>78</Words>
  <Application>Microsoft Office PowerPoint</Application>
  <PresentationFormat>Экран (4:3)</PresentationFormat>
  <Paragraphs>8</Paragraphs>
  <Slides>3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3</vt:i4>
      </vt:variant>
    </vt:vector>
  </HeadingPairs>
  <TitlesOfParts>
    <vt:vector size="4" baseType="lpstr">
      <vt:lpstr>Воздушный поток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Лиза</dc:creator>
  <cp:lastModifiedBy>Лиза</cp:lastModifiedBy>
  <cp:revision>8</cp:revision>
  <dcterms:created xsi:type="dcterms:W3CDTF">2023-05-24T10:14:24Z</dcterms:created>
  <dcterms:modified xsi:type="dcterms:W3CDTF">2023-05-26T12:37:20Z</dcterms:modified>
</cp:coreProperties>
</file>