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98" r:id="rId4"/>
    <p:sldId id="293" r:id="rId5"/>
    <p:sldId id="283" r:id="rId6"/>
    <p:sldId id="307" r:id="rId7"/>
    <p:sldId id="296" r:id="rId8"/>
    <p:sldId id="297" r:id="rId9"/>
    <p:sldId id="295" r:id="rId10"/>
    <p:sldId id="308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7F00"/>
    <a:srgbClr val="EC2C06"/>
    <a:srgbClr val="6FB9D7"/>
    <a:srgbClr val="808080"/>
    <a:srgbClr val="969696"/>
    <a:srgbClr val="FFFF66"/>
    <a:srgbClr val="F4F49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7" autoAdjust="0"/>
    <p:restoredTop sz="94660"/>
  </p:normalViewPr>
  <p:slideViewPr>
    <p:cSldViewPr>
      <p:cViewPr varScale="1">
        <p:scale>
          <a:sx n="72" d="100"/>
          <a:sy n="72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A19119-A1ED-4059-A780-C5B83C5D5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3093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2"/>
          <p:cNvSpPr>
            <a:spLocks/>
          </p:cNvSpPr>
          <p:nvPr/>
        </p:nvSpPr>
        <p:spPr bwMode="gray">
          <a:xfrm>
            <a:off x="-9525" y="2997200"/>
            <a:ext cx="2205038" cy="2663825"/>
          </a:xfrm>
          <a:custGeom>
            <a:avLst/>
            <a:gdLst/>
            <a:ahLst/>
            <a:cxnLst>
              <a:cxn ang="0">
                <a:pos x="0" y="1678"/>
              </a:cxn>
              <a:cxn ang="0">
                <a:pos x="0" y="1134"/>
              </a:cxn>
              <a:cxn ang="0">
                <a:pos x="1406" y="0"/>
              </a:cxn>
              <a:cxn ang="0">
                <a:pos x="1406" y="91"/>
              </a:cxn>
              <a:cxn ang="0">
                <a:pos x="0" y="1678"/>
              </a:cxn>
            </a:cxnLst>
            <a:rect l="0" t="0" r="r" b="b"/>
            <a:pathLst>
              <a:path w="1406" h="1678">
                <a:moveTo>
                  <a:pt x="0" y="1678"/>
                </a:moveTo>
                <a:lnTo>
                  <a:pt x="0" y="1134"/>
                </a:lnTo>
                <a:lnTo>
                  <a:pt x="1406" y="0"/>
                </a:lnTo>
                <a:lnTo>
                  <a:pt x="1406" y="91"/>
                </a:lnTo>
                <a:lnTo>
                  <a:pt x="0" y="1678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Picture 7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447800" y="1782763"/>
            <a:ext cx="73596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8"/>
          <p:cNvSpPr>
            <a:spLocks/>
          </p:cNvSpPr>
          <p:nvPr/>
        </p:nvSpPr>
        <p:spPr bwMode="gray">
          <a:xfrm>
            <a:off x="568325" y="-9525"/>
            <a:ext cx="1784350" cy="6875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0" y="2"/>
              </a:cxn>
              <a:cxn ang="0">
                <a:pos x="1124" y="1373"/>
              </a:cxn>
              <a:cxn ang="0">
                <a:pos x="1124" y="2036"/>
              </a:cxn>
              <a:cxn ang="0">
                <a:pos x="889" y="4343"/>
              </a:cxn>
              <a:cxn ang="0">
                <a:pos x="526" y="4343"/>
              </a:cxn>
              <a:cxn ang="0">
                <a:pos x="1079" y="2031"/>
              </a:cxn>
              <a:cxn ang="0">
                <a:pos x="1079" y="1383"/>
              </a:cxn>
              <a:cxn ang="0">
                <a:pos x="0" y="0"/>
              </a:cxn>
            </a:cxnLst>
            <a:rect l="0" t="0" r="r" b="b"/>
            <a:pathLst>
              <a:path w="1124" h="4343">
                <a:moveTo>
                  <a:pt x="0" y="0"/>
                </a:moveTo>
                <a:lnTo>
                  <a:pt x="490" y="2"/>
                </a:lnTo>
                <a:lnTo>
                  <a:pt x="1124" y="1373"/>
                </a:lnTo>
                <a:lnTo>
                  <a:pt x="1124" y="2036"/>
                </a:lnTo>
                <a:lnTo>
                  <a:pt x="889" y="4343"/>
                </a:lnTo>
                <a:lnTo>
                  <a:pt x="526" y="4343"/>
                </a:lnTo>
                <a:lnTo>
                  <a:pt x="1079" y="2031"/>
                </a:lnTo>
                <a:lnTo>
                  <a:pt x="1079" y="138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9"/>
          <p:cNvSpPr>
            <a:spLocks/>
          </p:cNvSpPr>
          <p:nvPr/>
        </p:nvSpPr>
        <p:spPr bwMode="gray">
          <a:xfrm>
            <a:off x="-12700" y="-9525"/>
            <a:ext cx="2392363" cy="6880225"/>
          </a:xfrm>
          <a:custGeom>
            <a:avLst/>
            <a:gdLst/>
            <a:ahLst/>
            <a:cxnLst>
              <a:cxn ang="0">
                <a:pos x="181" y="0"/>
              </a:cxn>
              <a:cxn ang="0">
                <a:pos x="1507" y="1379"/>
              </a:cxn>
              <a:cxn ang="0">
                <a:pos x="1507" y="2036"/>
              </a:cxn>
              <a:cxn ang="0">
                <a:pos x="727" y="4334"/>
              </a:cxn>
              <a:cxn ang="0">
                <a:pos x="2" y="4334"/>
              </a:cxn>
              <a:cxn ang="0">
                <a:pos x="2" y="4162"/>
              </a:cxn>
              <a:cxn ang="0">
                <a:pos x="1441" y="1936"/>
              </a:cxn>
              <a:cxn ang="0">
                <a:pos x="1441" y="1447"/>
              </a:cxn>
              <a:cxn ang="0">
                <a:pos x="8" y="434"/>
              </a:cxn>
              <a:cxn ang="0">
                <a:pos x="0" y="6"/>
              </a:cxn>
              <a:cxn ang="0">
                <a:pos x="181" y="0"/>
              </a:cxn>
            </a:cxnLst>
            <a:rect l="0" t="0" r="r" b="b"/>
            <a:pathLst>
              <a:path w="1507" h="4334">
                <a:moveTo>
                  <a:pt x="181" y="0"/>
                </a:moveTo>
                <a:lnTo>
                  <a:pt x="1507" y="1379"/>
                </a:lnTo>
                <a:lnTo>
                  <a:pt x="1507" y="2036"/>
                </a:lnTo>
                <a:lnTo>
                  <a:pt x="727" y="4334"/>
                </a:lnTo>
                <a:lnTo>
                  <a:pt x="2" y="4334"/>
                </a:lnTo>
                <a:lnTo>
                  <a:pt x="2" y="4162"/>
                </a:lnTo>
                <a:lnTo>
                  <a:pt x="1441" y="1936"/>
                </a:lnTo>
                <a:lnTo>
                  <a:pt x="1441" y="1447"/>
                </a:lnTo>
                <a:lnTo>
                  <a:pt x="8" y="434"/>
                </a:lnTo>
                <a:lnTo>
                  <a:pt x="0" y="6"/>
                </a:lnTo>
                <a:lnTo>
                  <a:pt x="181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0"/>
          <p:cNvSpPr>
            <a:spLocks/>
          </p:cNvSpPr>
          <p:nvPr/>
        </p:nvSpPr>
        <p:spPr bwMode="gray">
          <a:xfrm>
            <a:off x="2557463" y="0"/>
            <a:ext cx="3022600" cy="6858000"/>
          </a:xfrm>
          <a:custGeom>
            <a:avLst/>
            <a:gdLst/>
            <a:ahLst/>
            <a:cxnLst>
              <a:cxn ang="0">
                <a:pos x="1904" y="0"/>
              </a:cxn>
              <a:cxn ang="0">
                <a:pos x="1178" y="0"/>
              </a:cxn>
              <a:cxn ang="0">
                <a:pos x="0" y="1342"/>
              </a:cxn>
              <a:cxn ang="0">
                <a:pos x="0" y="1950"/>
              </a:cxn>
              <a:cxn ang="0">
                <a:pos x="498" y="4354"/>
              </a:cxn>
              <a:cxn ang="0">
                <a:pos x="1088" y="4354"/>
              </a:cxn>
              <a:cxn ang="0">
                <a:pos x="44" y="1985"/>
              </a:cxn>
              <a:cxn ang="0">
                <a:pos x="44" y="1361"/>
              </a:cxn>
              <a:cxn ang="0">
                <a:pos x="1904" y="0"/>
              </a:cxn>
            </a:cxnLst>
            <a:rect l="0" t="0" r="r" b="b"/>
            <a:pathLst>
              <a:path w="1904" h="4354">
                <a:moveTo>
                  <a:pt x="1904" y="0"/>
                </a:moveTo>
                <a:lnTo>
                  <a:pt x="1178" y="0"/>
                </a:lnTo>
                <a:lnTo>
                  <a:pt x="0" y="1342"/>
                </a:lnTo>
                <a:lnTo>
                  <a:pt x="0" y="1950"/>
                </a:lnTo>
                <a:lnTo>
                  <a:pt x="498" y="4354"/>
                </a:lnTo>
                <a:lnTo>
                  <a:pt x="1088" y="4354"/>
                </a:lnTo>
                <a:lnTo>
                  <a:pt x="44" y="1985"/>
                </a:lnTo>
                <a:lnTo>
                  <a:pt x="44" y="1361"/>
                </a:lnTo>
                <a:lnTo>
                  <a:pt x="1904" y="0"/>
                </a:lnTo>
                <a:close/>
              </a:path>
            </a:pathLst>
          </a:custGeom>
          <a:solidFill>
            <a:srgbClr val="D3D3D3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>
            <a:spLocks/>
          </p:cNvSpPr>
          <p:nvPr/>
        </p:nvSpPr>
        <p:spPr bwMode="gray">
          <a:xfrm>
            <a:off x="2959100" y="-14288"/>
            <a:ext cx="2711450" cy="1887538"/>
          </a:xfrm>
          <a:custGeom>
            <a:avLst/>
            <a:gdLst/>
            <a:ahLst/>
            <a:cxnLst>
              <a:cxn ang="0">
                <a:pos x="1708" y="1"/>
              </a:cxn>
              <a:cxn ang="0">
                <a:pos x="1379" y="0"/>
              </a:cxn>
              <a:cxn ang="0">
                <a:pos x="0" y="1189"/>
              </a:cxn>
              <a:cxn ang="0">
                <a:pos x="1708" y="1"/>
              </a:cxn>
            </a:cxnLst>
            <a:rect l="0" t="0" r="r" b="b"/>
            <a:pathLst>
              <a:path w="1708" h="1189">
                <a:moveTo>
                  <a:pt x="1708" y="1"/>
                </a:moveTo>
                <a:lnTo>
                  <a:pt x="1379" y="0"/>
                </a:lnTo>
                <a:lnTo>
                  <a:pt x="0" y="1189"/>
                </a:lnTo>
                <a:lnTo>
                  <a:pt x="1708" y="1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3"/>
          <p:cNvSpPr>
            <a:spLocks/>
          </p:cNvSpPr>
          <p:nvPr/>
        </p:nvSpPr>
        <p:spPr bwMode="gray">
          <a:xfrm>
            <a:off x="2498725" y="-9525"/>
            <a:ext cx="6105525" cy="6867525"/>
          </a:xfrm>
          <a:custGeom>
            <a:avLst/>
            <a:gdLst/>
            <a:ahLst/>
            <a:cxnLst>
              <a:cxn ang="0">
                <a:pos x="3665" y="0"/>
              </a:cxn>
              <a:cxn ang="0">
                <a:pos x="2122" y="0"/>
              </a:cxn>
              <a:cxn ang="0">
                <a:pos x="0" y="1339"/>
              </a:cxn>
              <a:cxn ang="0">
                <a:pos x="0" y="1950"/>
              </a:cxn>
              <a:cxn ang="0">
                <a:pos x="1215" y="4354"/>
              </a:cxn>
              <a:cxn ang="0">
                <a:pos x="1941" y="4354"/>
              </a:cxn>
              <a:cxn ang="0">
                <a:pos x="72" y="1877"/>
              </a:cxn>
              <a:cxn ang="0">
                <a:pos x="72" y="1361"/>
              </a:cxn>
              <a:cxn ang="0">
                <a:pos x="3846" y="0"/>
              </a:cxn>
              <a:cxn ang="0">
                <a:pos x="2122" y="0"/>
              </a:cxn>
            </a:cxnLst>
            <a:rect l="0" t="0" r="r" b="b"/>
            <a:pathLst>
              <a:path w="3846" h="4354">
                <a:moveTo>
                  <a:pt x="3665" y="0"/>
                </a:moveTo>
                <a:lnTo>
                  <a:pt x="2122" y="0"/>
                </a:lnTo>
                <a:lnTo>
                  <a:pt x="0" y="1339"/>
                </a:lnTo>
                <a:lnTo>
                  <a:pt x="0" y="1950"/>
                </a:lnTo>
                <a:lnTo>
                  <a:pt x="1215" y="4354"/>
                </a:lnTo>
                <a:lnTo>
                  <a:pt x="1941" y="4354"/>
                </a:lnTo>
                <a:lnTo>
                  <a:pt x="72" y="1877"/>
                </a:lnTo>
                <a:lnTo>
                  <a:pt x="72" y="1361"/>
                </a:lnTo>
                <a:lnTo>
                  <a:pt x="3846" y="0"/>
                </a:lnTo>
                <a:lnTo>
                  <a:pt x="2122" y="0"/>
                </a:lnTo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4"/>
          <p:cNvSpPr>
            <a:spLocks/>
          </p:cNvSpPr>
          <p:nvPr/>
        </p:nvSpPr>
        <p:spPr bwMode="gray">
          <a:xfrm>
            <a:off x="-9525" y="185738"/>
            <a:ext cx="2246313" cy="5984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15" y="1197"/>
              </a:cxn>
              <a:cxn ang="0">
                <a:pos x="1415" y="1862"/>
              </a:cxn>
              <a:cxn ang="0">
                <a:pos x="0" y="3770"/>
              </a:cxn>
              <a:cxn ang="0">
                <a:pos x="0" y="3272"/>
              </a:cxn>
              <a:cxn ang="0">
                <a:pos x="1376" y="1801"/>
              </a:cxn>
              <a:cxn ang="0">
                <a:pos x="1376" y="1272"/>
              </a:cxn>
              <a:cxn ang="0">
                <a:pos x="6" y="962"/>
              </a:cxn>
              <a:cxn ang="0">
                <a:pos x="0" y="0"/>
              </a:cxn>
            </a:cxnLst>
            <a:rect l="0" t="0" r="r" b="b"/>
            <a:pathLst>
              <a:path w="1415" h="3770">
                <a:moveTo>
                  <a:pt x="0" y="0"/>
                </a:moveTo>
                <a:lnTo>
                  <a:pt x="1415" y="1197"/>
                </a:lnTo>
                <a:lnTo>
                  <a:pt x="1415" y="1862"/>
                </a:lnTo>
                <a:lnTo>
                  <a:pt x="0" y="3770"/>
                </a:lnTo>
                <a:lnTo>
                  <a:pt x="0" y="3272"/>
                </a:lnTo>
                <a:lnTo>
                  <a:pt x="1376" y="1801"/>
                </a:lnTo>
                <a:lnTo>
                  <a:pt x="1376" y="1272"/>
                </a:lnTo>
                <a:lnTo>
                  <a:pt x="6" y="9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Freeform 15"/>
          <p:cNvSpPr>
            <a:spLocks/>
          </p:cNvSpPr>
          <p:nvPr/>
        </p:nvSpPr>
        <p:spPr bwMode="gray">
          <a:xfrm>
            <a:off x="2608263" y="642938"/>
            <a:ext cx="6540500" cy="6215062"/>
          </a:xfrm>
          <a:custGeom>
            <a:avLst/>
            <a:gdLst/>
            <a:ahLst/>
            <a:cxnLst>
              <a:cxn ang="0">
                <a:pos x="4115" y="0"/>
              </a:cxn>
              <a:cxn ang="0">
                <a:pos x="4120" y="500"/>
              </a:cxn>
              <a:cxn ang="0">
                <a:pos x="61" y="1059"/>
              </a:cxn>
              <a:cxn ang="0">
                <a:pos x="61" y="1466"/>
              </a:cxn>
              <a:cxn ang="0">
                <a:pos x="2419" y="3915"/>
              </a:cxn>
              <a:cxn ang="0">
                <a:pos x="1830" y="3915"/>
              </a:cxn>
              <a:cxn ang="0">
                <a:pos x="0" y="1449"/>
              </a:cxn>
              <a:cxn ang="0">
                <a:pos x="0" y="967"/>
              </a:cxn>
              <a:cxn ang="0">
                <a:pos x="4115" y="0"/>
              </a:cxn>
            </a:cxnLst>
            <a:rect l="0" t="0" r="r" b="b"/>
            <a:pathLst>
              <a:path w="4120" h="3915">
                <a:moveTo>
                  <a:pt x="4115" y="0"/>
                </a:moveTo>
                <a:lnTo>
                  <a:pt x="4120" y="500"/>
                </a:lnTo>
                <a:lnTo>
                  <a:pt x="61" y="1059"/>
                </a:lnTo>
                <a:lnTo>
                  <a:pt x="61" y="1466"/>
                </a:lnTo>
                <a:lnTo>
                  <a:pt x="2419" y="3915"/>
                </a:lnTo>
                <a:lnTo>
                  <a:pt x="1830" y="3915"/>
                </a:lnTo>
                <a:lnTo>
                  <a:pt x="0" y="1449"/>
                </a:lnTo>
                <a:lnTo>
                  <a:pt x="0" y="967"/>
                </a:lnTo>
                <a:lnTo>
                  <a:pt x="4115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Freeform 16"/>
          <p:cNvSpPr>
            <a:spLocks/>
          </p:cNvSpPr>
          <p:nvPr/>
        </p:nvSpPr>
        <p:spPr bwMode="gray">
          <a:xfrm>
            <a:off x="2586038" y="-17463"/>
            <a:ext cx="6557962" cy="6875463"/>
          </a:xfrm>
          <a:custGeom>
            <a:avLst/>
            <a:gdLst/>
            <a:ahLst/>
            <a:cxnLst>
              <a:cxn ang="0">
                <a:pos x="4131" y="0"/>
              </a:cxn>
              <a:cxn ang="0">
                <a:pos x="4126" y="494"/>
              </a:cxn>
              <a:cxn ang="0">
                <a:pos x="55" y="1404"/>
              </a:cxn>
              <a:cxn ang="0">
                <a:pos x="55" y="1853"/>
              </a:cxn>
              <a:cxn ang="0">
                <a:pos x="3156" y="4348"/>
              </a:cxn>
              <a:cxn ang="0">
                <a:pos x="2067" y="4348"/>
              </a:cxn>
              <a:cxn ang="0">
                <a:pos x="0" y="1882"/>
              </a:cxn>
              <a:cxn ang="0">
                <a:pos x="0" y="1355"/>
              </a:cxn>
              <a:cxn ang="0">
                <a:pos x="3615" y="0"/>
              </a:cxn>
              <a:cxn ang="0">
                <a:pos x="4131" y="0"/>
              </a:cxn>
            </a:cxnLst>
            <a:rect l="0" t="0" r="r" b="b"/>
            <a:pathLst>
              <a:path w="4131" h="4348">
                <a:moveTo>
                  <a:pt x="4131" y="0"/>
                </a:moveTo>
                <a:lnTo>
                  <a:pt x="4126" y="494"/>
                </a:lnTo>
                <a:lnTo>
                  <a:pt x="55" y="1404"/>
                </a:lnTo>
                <a:lnTo>
                  <a:pt x="55" y="1853"/>
                </a:lnTo>
                <a:lnTo>
                  <a:pt x="3156" y="4348"/>
                </a:lnTo>
                <a:lnTo>
                  <a:pt x="2067" y="4348"/>
                </a:lnTo>
                <a:lnTo>
                  <a:pt x="0" y="1882"/>
                </a:lnTo>
                <a:lnTo>
                  <a:pt x="0" y="1355"/>
                </a:lnTo>
                <a:lnTo>
                  <a:pt x="3615" y="0"/>
                </a:lnTo>
                <a:lnTo>
                  <a:pt x="413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Freeform 17"/>
          <p:cNvSpPr>
            <a:spLocks/>
          </p:cNvSpPr>
          <p:nvPr/>
        </p:nvSpPr>
        <p:spPr bwMode="gray">
          <a:xfrm>
            <a:off x="2771775" y="-26988"/>
            <a:ext cx="5761038" cy="2087563"/>
          </a:xfrm>
          <a:custGeom>
            <a:avLst/>
            <a:gdLst/>
            <a:ahLst/>
            <a:cxnLst>
              <a:cxn ang="0">
                <a:pos x="0" y="1315"/>
              </a:cxn>
              <a:cxn ang="0">
                <a:pos x="2858" y="0"/>
              </a:cxn>
              <a:cxn ang="0">
                <a:pos x="3629" y="0"/>
              </a:cxn>
              <a:cxn ang="0">
                <a:pos x="0" y="1315"/>
              </a:cxn>
            </a:cxnLst>
            <a:rect l="0" t="0" r="r" b="b"/>
            <a:pathLst>
              <a:path w="3629" h="1315">
                <a:moveTo>
                  <a:pt x="0" y="1315"/>
                </a:moveTo>
                <a:lnTo>
                  <a:pt x="2858" y="0"/>
                </a:lnTo>
                <a:lnTo>
                  <a:pt x="3629" y="0"/>
                </a:lnTo>
                <a:lnTo>
                  <a:pt x="0" y="1315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Freeform 18"/>
          <p:cNvSpPr>
            <a:spLocks/>
          </p:cNvSpPr>
          <p:nvPr/>
        </p:nvSpPr>
        <p:spPr bwMode="gray">
          <a:xfrm>
            <a:off x="2555875" y="2924175"/>
            <a:ext cx="3384550" cy="3944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32" y="2495"/>
              </a:cxn>
              <a:cxn ang="0">
                <a:pos x="1814" y="2495"/>
              </a:cxn>
              <a:cxn ang="0">
                <a:pos x="0" y="0"/>
              </a:cxn>
            </a:cxnLst>
            <a:rect l="0" t="0" r="r" b="b"/>
            <a:pathLst>
              <a:path w="2132" h="2495">
                <a:moveTo>
                  <a:pt x="0" y="0"/>
                </a:moveTo>
                <a:lnTo>
                  <a:pt x="2132" y="2495"/>
                </a:lnTo>
                <a:lnTo>
                  <a:pt x="1814" y="24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5001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Freeform 24"/>
          <p:cNvSpPr>
            <a:spLocks/>
          </p:cNvSpPr>
          <p:nvPr/>
        </p:nvSpPr>
        <p:spPr bwMode="gray">
          <a:xfrm>
            <a:off x="-19050" y="180975"/>
            <a:ext cx="2262188" cy="1914525"/>
          </a:xfrm>
          <a:custGeom>
            <a:avLst/>
            <a:gdLst/>
            <a:ahLst/>
            <a:cxnLst>
              <a:cxn ang="0">
                <a:pos x="1425" y="1206"/>
              </a:cxn>
              <a:cxn ang="0">
                <a:pos x="0" y="0"/>
              </a:cxn>
              <a:cxn ang="0">
                <a:pos x="0" y="186"/>
              </a:cxn>
              <a:cxn ang="0">
                <a:pos x="1425" y="1206"/>
              </a:cxn>
            </a:cxnLst>
            <a:rect l="0" t="0" r="r" b="b"/>
            <a:pathLst>
              <a:path w="1425" h="1206">
                <a:moveTo>
                  <a:pt x="1425" y="1206"/>
                </a:moveTo>
                <a:lnTo>
                  <a:pt x="0" y="0"/>
                </a:lnTo>
                <a:lnTo>
                  <a:pt x="0" y="186"/>
                </a:lnTo>
                <a:lnTo>
                  <a:pt x="1425" y="1206"/>
                </a:lnTo>
                <a:close/>
              </a:path>
            </a:pathLst>
          </a:custGeom>
          <a:solidFill>
            <a:srgbClr val="333333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Freeform 25"/>
          <p:cNvSpPr>
            <a:spLocks/>
          </p:cNvSpPr>
          <p:nvPr/>
        </p:nvSpPr>
        <p:spPr bwMode="gray">
          <a:xfrm>
            <a:off x="-12700" y="3105150"/>
            <a:ext cx="2327275" cy="3762375"/>
          </a:xfrm>
          <a:custGeom>
            <a:avLst/>
            <a:gdLst/>
            <a:ahLst/>
            <a:cxnLst>
              <a:cxn ang="0">
                <a:pos x="0" y="2248"/>
              </a:cxn>
              <a:cxn ang="0">
                <a:pos x="1466" y="0"/>
              </a:cxn>
              <a:cxn ang="0">
                <a:pos x="194" y="2370"/>
              </a:cxn>
              <a:cxn ang="0">
                <a:pos x="4" y="2364"/>
              </a:cxn>
              <a:cxn ang="0">
                <a:pos x="0" y="2248"/>
              </a:cxn>
            </a:cxnLst>
            <a:rect l="0" t="0" r="r" b="b"/>
            <a:pathLst>
              <a:path w="1466" h="2370">
                <a:moveTo>
                  <a:pt x="0" y="2248"/>
                </a:moveTo>
                <a:lnTo>
                  <a:pt x="1466" y="0"/>
                </a:lnTo>
                <a:lnTo>
                  <a:pt x="194" y="2370"/>
                </a:lnTo>
                <a:lnTo>
                  <a:pt x="4" y="2364"/>
                </a:lnTo>
                <a:lnTo>
                  <a:pt x="0" y="2248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" name="Freeform 26"/>
          <p:cNvSpPr>
            <a:spLocks/>
          </p:cNvSpPr>
          <p:nvPr/>
        </p:nvSpPr>
        <p:spPr bwMode="gray">
          <a:xfrm>
            <a:off x="-9525" y="1403350"/>
            <a:ext cx="2317750" cy="526573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643"/>
              </a:cxn>
              <a:cxn ang="0">
                <a:pos x="1410" y="564"/>
              </a:cxn>
              <a:cxn ang="0">
                <a:pos x="1410" y="1049"/>
              </a:cxn>
              <a:cxn ang="0">
                <a:pos x="0" y="2852"/>
              </a:cxn>
              <a:cxn ang="0">
                <a:pos x="0" y="3317"/>
              </a:cxn>
              <a:cxn ang="0">
                <a:pos x="1460" y="1062"/>
              </a:cxn>
              <a:cxn ang="0">
                <a:pos x="1460" y="505"/>
              </a:cxn>
              <a:cxn ang="0">
                <a:pos x="6" y="0"/>
              </a:cxn>
            </a:cxnLst>
            <a:rect l="0" t="0" r="r" b="b"/>
            <a:pathLst>
              <a:path w="1460" h="3317">
                <a:moveTo>
                  <a:pt x="6" y="0"/>
                </a:moveTo>
                <a:lnTo>
                  <a:pt x="6" y="643"/>
                </a:lnTo>
                <a:lnTo>
                  <a:pt x="1410" y="564"/>
                </a:lnTo>
                <a:lnTo>
                  <a:pt x="1410" y="1049"/>
                </a:lnTo>
                <a:lnTo>
                  <a:pt x="0" y="2852"/>
                </a:lnTo>
                <a:lnTo>
                  <a:pt x="0" y="3317"/>
                </a:lnTo>
                <a:lnTo>
                  <a:pt x="1460" y="1062"/>
                </a:lnTo>
                <a:lnTo>
                  <a:pt x="1460" y="505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9" name="Group 36"/>
          <p:cNvGrpSpPr>
            <a:grpSpLocks/>
          </p:cNvGrpSpPr>
          <p:nvPr/>
        </p:nvGrpSpPr>
        <p:grpSpPr bwMode="auto">
          <a:xfrm>
            <a:off x="0" y="-19050"/>
            <a:ext cx="9153525" cy="6886575"/>
            <a:chOff x="0" y="0"/>
            <a:chExt cx="5760" cy="4326"/>
          </a:xfrm>
        </p:grpSpPr>
        <p:pic>
          <p:nvPicPr>
            <p:cNvPr id="20" name="Picture 35" descr="11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0"/>
              <a:ext cx="5760" cy="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7"/>
            <p:cNvSpPr>
              <a:spLocks noChangeArrowheads="1"/>
            </p:cNvSpPr>
            <p:nvPr userDrawn="1"/>
          </p:nvSpPr>
          <p:spPr bwMode="gray">
            <a:xfrm>
              <a:off x="212" y="462"/>
              <a:ext cx="5334" cy="3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22" name="Picture 19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141788" y="4041775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29"/>
          <p:cNvSpPr txBox="1">
            <a:spLocks noChangeArrowheads="1"/>
          </p:cNvSpPr>
          <p:nvPr/>
        </p:nvSpPr>
        <p:spPr bwMode="gray">
          <a:xfrm>
            <a:off x="7561263" y="5476875"/>
            <a:ext cx="119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>
                <a:solidFill>
                  <a:srgbClr val="FF7F00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gray">
          <a:xfrm>
            <a:off x="6618288" y="5781675"/>
            <a:ext cx="2139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600">
                <a:latin typeface="Times New Roman" pitchFamily="18" charset="0"/>
              </a:rPr>
              <a:t>www.themegallery.com</a:t>
            </a:r>
          </a:p>
        </p:txBody>
      </p:sp>
      <p:sp>
        <p:nvSpPr>
          <p:cNvPr id="25" name="Rectangle 50"/>
          <p:cNvSpPr>
            <a:spLocks noChangeArrowheads="1"/>
          </p:cNvSpPr>
          <p:nvPr/>
        </p:nvSpPr>
        <p:spPr bwMode="gray">
          <a:xfrm>
            <a:off x="341313" y="722313"/>
            <a:ext cx="8478837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3787775"/>
            <a:ext cx="7772400" cy="885825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29150" y="3505200"/>
            <a:ext cx="4129088" cy="457200"/>
          </a:xfrm>
        </p:spPr>
        <p:txBody>
          <a:bodyPr/>
          <a:lstStyle>
            <a:lvl1pPr marL="0" indent="0" algn="dist">
              <a:buFontTx/>
              <a:buNone/>
              <a:defRPr sz="2000" b="1">
                <a:solidFill>
                  <a:srgbClr val="777777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2FFE6-1E04-49E8-BA6B-64F71B3B0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918914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8FE67-5F0C-47DF-8D54-2EAB88BC9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44114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438"/>
            <a:ext cx="2057400" cy="5927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019800" cy="5927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0C983-F300-4A57-A555-921427385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512523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0678B-FCEA-40CA-A69F-302FD417F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79784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69982-89D4-4B55-A827-716C3117C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103819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B0234-FFDD-4663-9EE7-CE3D88FE2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98444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6C3C3-06E7-4DDE-A9D5-1F82F47D1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6940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FC3D0-5D24-4E14-AF70-F463D8560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378951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38008-0202-4FD2-BA08-345822BE3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314165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CDC1F-EF84-445D-A22F-328E1CFF9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767046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933D5-A8AE-419A-BE5D-256309082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284692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3CA0A-F07A-49EC-9BB6-F3227B430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57217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Freeform 9"/>
          <p:cNvSpPr>
            <a:spLocks/>
          </p:cNvSpPr>
          <p:nvPr/>
        </p:nvSpPr>
        <p:spPr bwMode="gray">
          <a:xfrm>
            <a:off x="7658100" y="0"/>
            <a:ext cx="1104900" cy="6848475"/>
          </a:xfrm>
          <a:custGeom>
            <a:avLst/>
            <a:gdLst/>
            <a:ahLst/>
            <a:cxnLst>
              <a:cxn ang="0">
                <a:pos x="312" y="0"/>
              </a:cxn>
              <a:cxn ang="0">
                <a:pos x="528" y="444"/>
              </a:cxn>
              <a:cxn ang="0">
                <a:pos x="696" y="960"/>
              </a:cxn>
              <a:cxn ang="0">
                <a:pos x="426" y="4314"/>
              </a:cxn>
              <a:cxn ang="0">
                <a:pos x="108" y="4314"/>
              </a:cxn>
              <a:cxn ang="0">
                <a:pos x="648" y="960"/>
              </a:cxn>
              <a:cxn ang="0">
                <a:pos x="456" y="432"/>
              </a:cxn>
              <a:cxn ang="0">
                <a:pos x="0" y="0"/>
              </a:cxn>
              <a:cxn ang="0">
                <a:pos x="312" y="0"/>
              </a:cxn>
            </a:cxnLst>
            <a:rect l="0" t="0" r="r" b="b"/>
            <a:pathLst>
              <a:path w="696" h="4314">
                <a:moveTo>
                  <a:pt x="312" y="0"/>
                </a:moveTo>
                <a:lnTo>
                  <a:pt x="528" y="444"/>
                </a:lnTo>
                <a:lnTo>
                  <a:pt x="696" y="960"/>
                </a:lnTo>
                <a:lnTo>
                  <a:pt x="426" y="4314"/>
                </a:lnTo>
                <a:lnTo>
                  <a:pt x="108" y="4314"/>
                </a:lnTo>
                <a:lnTo>
                  <a:pt x="648" y="960"/>
                </a:lnTo>
                <a:lnTo>
                  <a:pt x="456" y="432"/>
                </a:lnTo>
                <a:lnTo>
                  <a:pt x="0" y="0"/>
                </a:lnTo>
                <a:lnTo>
                  <a:pt x="312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1066800" y="0"/>
            <a:ext cx="7543800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36" y="0"/>
              </a:cxn>
              <a:cxn ang="0">
                <a:pos x="4590" y="450"/>
              </a:cxn>
              <a:cxn ang="0">
                <a:pos x="4752" y="972"/>
              </a:cxn>
              <a:cxn ang="0">
                <a:pos x="3600" y="4320"/>
              </a:cxn>
              <a:cxn ang="0">
                <a:pos x="3312" y="4320"/>
              </a:cxn>
              <a:cxn ang="0">
                <a:pos x="4712" y="994"/>
              </a:cxn>
              <a:cxn ang="0">
                <a:pos x="4518" y="524"/>
              </a:cxn>
              <a:cxn ang="0">
                <a:pos x="0" y="0"/>
              </a:cxn>
            </a:cxnLst>
            <a:rect l="0" t="0" r="r" b="b"/>
            <a:pathLst>
              <a:path w="4752" h="4320">
                <a:moveTo>
                  <a:pt x="0" y="0"/>
                </a:moveTo>
                <a:lnTo>
                  <a:pt x="1536" y="0"/>
                </a:lnTo>
                <a:lnTo>
                  <a:pt x="4590" y="450"/>
                </a:lnTo>
                <a:lnTo>
                  <a:pt x="4752" y="972"/>
                </a:lnTo>
                <a:lnTo>
                  <a:pt x="3600" y="4320"/>
                </a:lnTo>
                <a:lnTo>
                  <a:pt x="3312" y="4320"/>
                </a:lnTo>
                <a:lnTo>
                  <a:pt x="4712" y="994"/>
                </a:lnTo>
                <a:lnTo>
                  <a:pt x="4518" y="5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5" name="Freeform 11"/>
          <p:cNvSpPr>
            <a:spLocks/>
          </p:cNvSpPr>
          <p:nvPr/>
        </p:nvSpPr>
        <p:spPr bwMode="gray">
          <a:xfrm>
            <a:off x="5486400" y="1657350"/>
            <a:ext cx="2990850" cy="5200650"/>
          </a:xfrm>
          <a:custGeom>
            <a:avLst/>
            <a:gdLst/>
            <a:ahLst/>
            <a:cxnLst>
              <a:cxn ang="0">
                <a:pos x="384" y="3276"/>
              </a:cxn>
              <a:cxn ang="0">
                <a:pos x="1884" y="0"/>
              </a:cxn>
              <a:cxn ang="0">
                <a:pos x="0" y="3276"/>
              </a:cxn>
              <a:cxn ang="0">
                <a:pos x="384" y="3276"/>
              </a:cxn>
            </a:cxnLst>
            <a:rect l="0" t="0" r="r" b="b"/>
            <a:pathLst>
              <a:path w="1884" h="3276">
                <a:moveTo>
                  <a:pt x="384" y="3276"/>
                </a:moveTo>
                <a:lnTo>
                  <a:pt x="1884" y="0"/>
                </a:lnTo>
                <a:lnTo>
                  <a:pt x="0" y="3276"/>
                </a:lnTo>
                <a:lnTo>
                  <a:pt x="384" y="3276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6" name="Freeform 12"/>
          <p:cNvSpPr>
            <a:spLocks/>
          </p:cNvSpPr>
          <p:nvPr/>
        </p:nvSpPr>
        <p:spPr bwMode="gray">
          <a:xfrm>
            <a:off x="3429000" y="0"/>
            <a:ext cx="5172075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82" y="475"/>
              </a:cxn>
              <a:cxn ang="0">
                <a:pos x="3210" y="936"/>
              </a:cxn>
              <a:cxn ang="0">
                <a:pos x="1728" y="4320"/>
              </a:cxn>
              <a:cxn ang="0">
                <a:pos x="1872" y="4320"/>
              </a:cxn>
              <a:cxn ang="0">
                <a:pos x="3258" y="912"/>
              </a:cxn>
              <a:cxn ang="0">
                <a:pos x="3120" y="432"/>
              </a:cxn>
              <a:cxn ang="0">
                <a:pos x="1296" y="0"/>
              </a:cxn>
              <a:cxn ang="0">
                <a:pos x="0" y="0"/>
              </a:cxn>
            </a:cxnLst>
            <a:rect l="0" t="0" r="r" b="b"/>
            <a:pathLst>
              <a:path w="3258" h="4320">
                <a:moveTo>
                  <a:pt x="0" y="0"/>
                </a:moveTo>
                <a:lnTo>
                  <a:pt x="3082" y="475"/>
                </a:lnTo>
                <a:lnTo>
                  <a:pt x="3210" y="936"/>
                </a:lnTo>
                <a:lnTo>
                  <a:pt x="1728" y="4320"/>
                </a:lnTo>
                <a:lnTo>
                  <a:pt x="1872" y="4320"/>
                </a:lnTo>
                <a:lnTo>
                  <a:pt x="3258" y="912"/>
                </a:lnTo>
                <a:lnTo>
                  <a:pt x="3120" y="432"/>
                </a:lnTo>
                <a:lnTo>
                  <a:pt x="12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8" name="Freeform 14"/>
          <p:cNvSpPr>
            <a:spLocks/>
          </p:cNvSpPr>
          <p:nvPr/>
        </p:nvSpPr>
        <p:spPr bwMode="gray">
          <a:xfrm>
            <a:off x="8382000" y="0"/>
            <a:ext cx="762000" cy="11430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96"/>
              </a:cxn>
              <a:cxn ang="0">
                <a:pos x="354" y="690"/>
              </a:cxn>
              <a:cxn ang="0">
                <a:pos x="480" y="720"/>
              </a:cxn>
              <a:cxn ang="0">
                <a:pos x="480" y="576"/>
              </a:cxn>
              <a:cxn ang="0">
                <a:pos x="48" y="96"/>
              </a:cxn>
              <a:cxn ang="0">
                <a:pos x="89" y="0"/>
              </a:cxn>
              <a:cxn ang="0">
                <a:pos x="48" y="0"/>
              </a:cxn>
            </a:cxnLst>
            <a:rect l="0" t="0" r="r" b="b"/>
            <a:pathLst>
              <a:path w="480" h="720">
                <a:moveTo>
                  <a:pt x="48" y="0"/>
                </a:moveTo>
                <a:lnTo>
                  <a:pt x="0" y="96"/>
                </a:lnTo>
                <a:lnTo>
                  <a:pt x="354" y="690"/>
                </a:lnTo>
                <a:lnTo>
                  <a:pt x="480" y="720"/>
                </a:lnTo>
                <a:lnTo>
                  <a:pt x="480" y="576"/>
                </a:lnTo>
                <a:lnTo>
                  <a:pt x="48" y="96"/>
                </a:lnTo>
                <a:lnTo>
                  <a:pt x="89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9" name="Freeform 15"/>
          <p:cNvSpPr>
            <a:spLocks/>
          </p:cNvSpPr>
          <p:nvPr/>
        </p:nvSpPr>
        <p:spPr bwMode="gray">
          <a:xfrm>
            <a:off x="8610600" y="228600"/>
            <a:ext cx="533400" cy="533400"/>
          </a:xfrm>
          <a:custGeom>
            <a:avLst/>
            <a:gdLst/>
            <a:ahLst/>
            <a:cxnLst>
              <a:cxn ang="0">
                <a:pos x="336" y="336"/>
              </a:cxn>
              <a:cxn ang="0">
                <a:pos x="0" y="0"/>
              </a:cxn>
              <a:cxn ang="0">
                <a:pos x="336" y="240"/>
              </a:cxn>
              <a:cxn ang="0">
                <a:pos x="336" y="336"/>
              </a:cxn>
            </a:cxnLst>
            <a:rect l="0" t="0" r="r" b="b"/>
            <a:pathLst>
              <a:path w="336" h="336">
                <a:moveTo>
                  <a:pt x="336" y="336"/>
                </a:moveTo>
                <a:lnTo>
                  <a:pt x="0" y="0"/>
                </a:lnTo>
                <a:lnTo>
                  <a:pt x="336" y="240"/>
                </a:lnTo>
                <a:lnTo>
                  <a:pt x="336" y="336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2" name="Group 49"/>
          <p:cNvGrpSpPr>
            <a:grpSpLocks/>
          </p:cNvGrpSpPr>
          <p:nvPr/>
        </p:nvGrpSpPr>
        <p:grpSpPr bwMode="auto">
          <a:xfrm>
            <a:off x="5562600" y="0"/>
            <a:ext cx="3267075" cy="6858000"/>
            <a:chOff x="3504" y="0"/>
            <a:chExt cx="2058" cy="4320"/>
          </a:xfrm>
        </p:grpSpPr>
        <p:sp>
          <p:nvSpPr>
            <p:cNvPr id="2" name="Freeform 13"/>
            <p:cNvSpPr>
              <a:spLocks/>
            </p:cNvSpPr>
            <p:nvPr userDrawn="1"/>
          </p:nvSpPr>
          <p:spPr bwMode="gray">
            <a:xfrm>
              <a:off x="3504" y="0"/>
              <a:ext cx="2058" cy="43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6" y="0"/>
                </a:cxn>
                <a:cxn ang="0">
                  <a:pos x="1854" y="402"/>
                </a:cxn>
                <a:cxn ang="0">
                  <a:pos x="2058" y="972"/>
                </a:cxn>
                <a:cxn ang="0">
                  <a:pos x="1296" y="4320"/>
                </a:cxn>
                <a:cxn ang="0">
                  <a:pos x="720" y="4320"/>
                </a:cxn>
                <a:cxn ang="0">
                  <a:pos x="1920" y="912"/>
                </a:cxn>
                <a:cxn ang="0">
                  <a:pos x="1776" y="432"/>
                </a:cxn>
                <a:cxn ang="0">
                  <a:pos x="0" y="0"/>
                </a:cxn>
              </a:cxnLst>
              <a:rect l="0" t="0" r="r" b="b"/>
              <a:pathLst>
                <a:path w="2058" h="4320">
                  <a:moveTo>
                    <a:pt x="0" y="0"/>
                  </a:moveTo>
                  <a:lnTo>
                    <a:pt x="1056" y="0"/>
                  </a:lnTo>
                  <a:lnTo>
                    <a:pt x="1854" y="402"/>
                  </a:lnTo>
                  <a:lnTo>
                    <a:pt x="2058" y="972"/>
                  </a:lnTo>
                  <a:lnTo>
                    <a:pt x="1296" y="4320"/>
                  </a:lnTo>
                  <a:lnTo>
                    <a:pt x="720" y="4320"/>
                  </a:lnTo>
                  <a:lnTo>
                    <a:pt x="1920" y="912"/>
                  </a:lnTo>
                  <a:lnTo>
                    <a:pt x="1776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 userDrawn="1"/>
          </p:nvSpPr>
          <p:spPr bwMode="gray">
            <a:xfrm>
              <a:off x="4217" y="1056"/>
              <a:ext cx="1152" cy="3264"/>
            </a:xfrm>
            <a:custGeom>
              <a:avLst/>
              <a:gdLst/>
              <a:ahLst/>
              <a:cxnLst>
                <a:cxn ang="0">
                  <a:pos x="0" y="3264"/>
                </a:cxn>
                <a:cxn ang="0">
                  <a:pos x="1152" y="0"/>
                </a:cxn>
                <a:cxn ang="0">
                  <a:pos x="96" y="3264"/>
                </a:cxn>
                <a:cxn ang="0">
                  <a:pos x="0" y="3264"/>
                </a:cxn>
              </a:cxnLst>
              <a:rect l="0" t="0" r="r" b="b"/>
              <a:pathLst>
                <a:path w="1152" h="3264">
                  <a:moveTo>
                    <a:pt x="0" y="3264"/>
                  </a:moveTo>
                  <a:lnTo>
                    <a:pt x="1152" y="0"/>
                  </a:lnTo>
                  <a:lnTo>
                    <a:pt x="96" y="3264"/>
                  </a:lnTo>
                  <a:lnTo>
                    <a:pt x="0" y="326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42875" y="765175"/>
            <a:ext cx="8858250" cy="5943600"/>
            <a:chOff x="90" y="480"/>
            <a:chExt cx="5580" cy="3744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Rectangle 17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381000" y="676275"/>
            <a:ext cx="62484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4" name="Picture 19" descr="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00063" y="577850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03288" y="198438"/>
            <a:ext cx="6302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83325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83325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83325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2662370-884C-47EE-B7AB-D64781D54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28938" y="2357438"/>
            <a:ext cx="5700712" cy="885825"/>
          </a:xfrm>
        </p:spPr>
        <p:txBody>
          <a:bodyPr/>
          <a:lstStyle/>
          <a:p>
            <a:pPr eaLnBrk="1" hangingPunct="1"/>
            <a:r>
              <a:rPr lang="ru-RU" dirty="0" smtClean="0"/>
              <a:t>Основные понятия теории вероятности</a:t>
            </a:r>
            <a:endParaRPr lang="en-US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143625" y="5214938"/>
            <a:ext cx="2643188" cy="8572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0" descr="MCj044042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14313"/>
            <a:ext cx="10525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338387"/>
            <a:ext cx="7202396" cy="3910013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152400" y="12192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</a:t>
            </a:r>
            <a:r>
              <a:rPr lang="ru-RU" sz="2800" b="1" dirty="0" smtClean="0"/>
              <a:t>КЛАССИЧЕСКАЯ ФОРМУЛА (ОПРЕДЕЛЕНИЕ) ВЕРОЯТНОСТИ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black">
          <a:xfrm>
            <a:off x="714375" y="2071688"/>
            <a:ext cx="6786563" cy="3571875"/>
          </a:xfrm>
          <a:noFill/>
        </p:spPr>
        <p:txBody>
          <a:bodyPr/>
          <a:lstStyle/>
          <a:p>
            <a:pPr eaLnBrk="1" hangingPunct="1"/>
            <a:r>
              <a:rPr lang="ru-RU" sz="2800" b="1" smtClean="0"/>
              <a:t>Под событием понимается явление, которое происходит или не происходит</a:t>
            </a:r>
            <a:r>
              <a:rPr lang="en-US" sz="2800" b="1" smtClean="0"/>
              <a:t> </a:t>
            </a:r>
          </a:p>
          <a:p>
            <a:pPr eaLnBrk="1" hangingPunct="1"/>
            <a:r>
              <a:rPr lang="ru-RU" sz="2800" smtClean="0"/>
              <a:t>А так же </a:t>
            </a:r>
            <a:r>
              <a:rPr lang="ru-RU" sz="2800" i="1" smtClean="0"/>
              <a:t>результат опытов наблюдений и измерений, проводимых людьми</a:t>
            </a:r>
            <a:r>
              <a:rPr lang="ru-RU" sz="2800" smtClean="0"/>
              <a:t> </a:t>
            </a:r>
            <a:endParaRPr lang="en-US" sz="2800" smtClean="0"/>
          </a:p>
        </p:txBody>
      </p:sp>
      <p:pic>
        <p:nvPicPr>
          <p:cNvPr id="6" name="Picture 5" descr="MCj044042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76225"/>
            <a:ext cx="10937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708025" y="1571625"/>
            <a:ext cx="8007350" cy="5060950"/>
            <a:chOff x="214282" y="1633799"/>
            <a:chExt cx="8007268" cy="5061736"/>
          </a:xfrm>
        </p:grpSpPr>
        <p:grpSp>
          <p:nvGrpSpPr>
            <p:cNvPr id="5125" name="Группа 10"/>
            <p:cNvGrpSpPr>
              <a:grpSpLocks/>
            </p:cNvGrpSpPr>
            <p:nvPr/>
          </p:nvGrpSpPr>
          <p:grpSpPr bwMode="auto">
            <a:xfrm>
              <a:off x="214282" y="1633799"/>
              <a:ext cx="7813708" cy="5061736"/>
              <a:chOff x="214282" y="1633799"/>
              <a:chExt cx="7813708" cy="5061736"/>
            </a:xfrm>
          </p:grpSpPr>
          <p:sp>
            <p:nvSpPr>
              <p:cNvPr id="8" name="AutoShape 4"/>
              <p:cNvSpPr>
                <a:spLocks noChangeArrowheads="1"/>
              </p:cNvSpPr>
              <p:nvPr/>
            </p:nvSpPr>
            <p:spPr bwMode="invGray">
              <a:xfrm>
                <a:off x="214282" y="1705248"/>
                <a:ext cx="6143562" cy="4215467"/>
              </a:xfrm>
              <a:prstGeom prst="roundRect">
                <a:avLst>
                  <a:gd name="adj" fmla="val 5306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5882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legacyPerspectiveBottom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r>
                  <a:rPr lang="ru-RU" sz="3200" b="1" i="1" dirty="0"/>
                  <a:t>Примеры:</a:t>
                </a:r>
              </a:p>
              <a:p>
                <a:pPr>
                  <a:defRPr/>
                </a:pPr>
                <a:endParaRPr lang="ru-RU" sz="3200" dirty="0"/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ru-RU" sz="3200" dirty="0"/>
                  <a:t>Сдача экзамена;</a:t>
                </a:r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ru-RU" sz="3200" dirty="0"/>
                  <a:t>Выстрел из винтовки;</a:t>
                </a:r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ru-RU" sz="3200" dirty="0"/>
                  <a:t>Бросание игрального кубика;</a:t>
                </a:r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ru-RU" sz="3200" dirty="0"/>
                  <a:t>Химический эксперимент и т.д.</a:t>
                </a:r>
              </a:p>
              <a:p>
                <a:pPr>
                  <a:buFont typeface="Arial" pitchFamily="34" charset="0"/>
                  <a:buChar char="•"/>
                  <a:defRPr/>
                </a:pPr>
                <a:endParaRPr lang="ru-RU" sz="3200" dirty="0"/>
              </a:p>
            </p:txBody>
          </p:sp>
          <p:pic>
            <p:nvPicPr>
              <p:cNvPr id="3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3750" b="9220"/>
              <a:stretch>
                <a:fillRect/>
              </a:stretch>
            </p:blipFill>
            <p:spPr bwMode="auto">
              <a:xfrm rot="20294263">
                <a:off x="4975146" y="1633799"/>
                <a:ext cx="2151040" cy="1430560"/>
              </a:xfrm>
              <a:prstGeom prst="rect">
                <a:avLst/>
              </a:prstGeom>
              <a:ln w="38100" cap="sq">
                <a:solidFill>
                  <a:schemeClr val="accent1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5129" name="Picture 8" descr="MCj01975910000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2970">
                <a:off x="6280975" y="4558855"/>
                <a:ext cx="1747015" cy="2136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7500" t="123" r="17500" b="14901"/>
            <a:stretch>
              <a:fillRect/>
            </a:stretch>
          </p:blipFill>
          <p:spPr bwMode="auto">
            <a:xfrm>
              <a:off x="6357844" y="2929400"/>
              <a:ext cx="1863706" cy="1428972"/>
            </a:xfrm>
            <a:prstGeom prst="rect">
              <a:avLst/>
            </a:prstGeom>
            <a:ln w="38100" cap="sq">
              <a:solidFill>
                <a:schemeClr val="accent3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29"/>
          <p:cNvGrpSpPr>
            <a:grpSpLocks/>
          </p:cNvGrpSpPr>
          <p:nvPr/>
        </p:nvGrpSpPr>
        <p:grpSpPr bwMode="auto">
          <a:xfrm>
            <a:off x="928688" y="3214688"/>
            <a:ext cx="2028825" cy="2693987"/>
            <a:chOff x="817563" y="3714752"/>
            <a:chExt cx="2028825" cy="2193923"/>
          </a:xfrm>
        </p:grpSpPr>
        <p:sp>
          <p:nvSpPr>
            <p:cNvPr id="77827" name="AutoShape 3"/>
            <p:cNvSpPr>
              <a:spLocks noChangeArrowheads="1"/>
            </p:cNvSpPr>
            <p:nvPr/>
          </p:nvSpPr>
          <p:spPr bwMode="gray">
            <a:xfrm rot="5400000">
              <a:off x="741363" y="3803650"/>
              <a:ext cx="2181225" cy="2028825"/>
            </a:xfrm>
            <a:prstGeom prst="roundRect">
              <a:avLst>
                <a:gd name="adj" fmla="val 19894"/>
              </a:avLst>
            </a:prstGeom>
            <a:gradFill rotWithShape="1">
              <a:gsLst>
                <a:gs pos="0">
                  <a:srgbClr val="FFFFFF">
                    <a:gamma/>
                    <a:shade val="78824"/>
                    <a:invGamma/>
                    <a:alpha val="98000"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8824"/>
                    <a:invGamma/>
                    <a:alpha val="98000"/>
                  </a:srgbClr>
                </a:gs>
              </a:gsLst>
              <a:lin ang="540000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89" name="Freeform 4"/>
            <p:cNvSpPr>
              <a:spLocks/>
            </p:cNvSpPr>
            <p:nvPr/>
          </p:nvSpPr>
          <p:spPr bwMode="gray">
            <a:xfrm>
              <a:off x="828675" y="3714752"/>
              <a:ext cx="2006600" cy="492123"/>
            </a:xfrm>
            <a:custGeom>
              <a:avLst/>
              <a:gdLst>
                <a:gd name="T0" fmla="*/ 2147483647 w 1270"/>
                <a:gd name="T1" fmla="*/ 2147483647 h 303"/>
                <a:gd name="T2" fmla="*/ 2147483647 w 1270"/>
                <a:gd name="T3" fmla="*/ 2147483647 h 303"/>
                <a:gd name="T4" fmla="*/ 2147483647 w 1270"/>
                <a:gd name="T5" fmla="*/ 2147483647 h 303"/>
                <a:gd name="T6" fmla="*/ 2147483647 w 1270"/>
                <a:gd name="T7" fmla="*/ 2147483647 h 303"/>
                <a:gd name="T8" fmla="*/ 2147483647 w 1270"/>
                <a:gd name="T9" fmla="*/ 2147483647 h 303"/>
                <a:gd name="T10" fmla="*/ 2147483647 w 1270"/>
                <a:gd name="T11" fmla="*/ 2147483647 h 303"/>
                <a:gd name="T12" fmla="*/ 2147483647 w 1270"/>
                <a:gd name="T13" fmla="*/ 2147483647 h 303"/>
                <a:gd name="T14" fmla="*/ 2147483647 w 1270"/>
                <a:gd name="T15" fmla="*/ 2147483647 h 303"/>
                <a:gd name="T16" fmla="*/ 2147483647 w 1270"/>
                <a:gd name="T17" fmla="*/ 2147483647 h 3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70"/>
                <a:gd name="T28" fmla="*/ 0 h 303"/>
                <a:gd name="T29" fmla="*/ 1270 w 1270"/>
                <a:gd name="T30" fmla="*/ 303 h 3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70" h="303">
                  <a:moveTo>
                    <a:pt x="5" y="303"/>
                  </a:moveTo>
                  <a:cubicBezTo>
                    <a:pt x="5" y="303"/>
                    <a:pt x="0" y="253"/>
                    <a:pt x="21" y="177"/>
                  </a:cubicBezTo>
                  <a:cubicBezTo>
                    <a:pt x="48" y="130"/>
                    <a:pt x="69" y="44"/>
                    <a:pt x="172" y="22"/>
                  </a:cubicBezTo>
                  <a:cubicBezTo>
                    <a:pt x="275" y="0"/>
                    <a:pt x="235" y="13"/>
                    <a:pt x="361" y="11"/>
                  </a:cubicBezTo>
                  <a:cubicBezTo>
                    <a:pt x="487" y="9"/>
                    <a:pt x="813" y="12"/>
                    <a:pt x="932" y="12"/>
                  </a:cubicBezTo>
                  <a:cubicBezTo>
                    <a:pt x="1050" y="12"/>
                    <a:pt x="998" y="2"/>
                    <a:pt x="1070" y="14"/>
                  </a:cubicBezTo>
                  <a:cubicBezTo>
                    <a:pt x="1143" y="26"/>
                    <a:pt x="1215" y="84"/>
                    <a:pt x="1260" y="189"/>
                  </a:cubicBezTo>
                  <a:cubicBezTo>
                    <a:pt x="1270" y="262"/>
                    <a:pt x="1266" y="302"/>
                    <a:pt x="1266" y="302"/>
                  </a:cubicBezTo>
                  <a:lnTo>
                    <a:pt x="5" y="303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0" name="Text Box 6"/>
            <p:cNvSpPr txBox="1">
              <a:spLocks noChangeArrowheads="1"/>
            </p:cNvSpPr>
            <p:nvPr/>
          </p:nvSpPr>
          <p:spPr bwMode="gray">
            <a:xfrm>
              <a:off x="817563" y="4296527"/>
              <a:ext cx="2011362" cy="1428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b="1">
                  <a:solidFill>
                    <a:srgbClr val="1C1C1C"/>
                  </a:solidFill>
                </a:rPr>
                <a:t>Событие, которое в данных условиях произойти не может</a:t>
              </a:r>
              <a:endParaRPr lang="en-US">
                <a:solidFill>
                  <a:srgbClr val="1C1C1C"/>
                </a:solidFill>
              </a:endParaRPr>
            </a:p>
          </p:txBody>
        </p:sp>
      </p:grpSp>
      <p:grpSp>
        <p:nvGrpSpPr>
          <p:cNvPr id="5" name="Группа 33"/>
          <p:cNvGrpSpPr>
            <a:grpSpLocks/>
          </p:cNvGrpSpPr>
          <p:nvPr/>
        </p:nvGrpSpPr>
        <p:grpSpPr bwMode="auto">
          <a:xfrm>
            <a:off x="3560763" y="3286125"/>
            <a:ext cx="2028825" cy="2622550"/>
            <a:chOff x="3560763" y="3724275"/>
            <a:chExt cx="2028825" cy="2184400"/>
          </a:xfrm>
        </p:grpSpPr>
        <p:sp>
          <p:nvSpPr>
            <p:cNvPr id="77831" name="AutoShape 7"/>
            <p:cNvSpPr>
              <a:spLocks noChangeArrowheads="1"/>
            </p:cNvSpPr>
            <p:nvPr/>
          </p:nvSpPr>
          <p:spPr bwMode="gray">
            <a:xfrm rot="5400000">
              <a:off x="3484563" y="3803650"/>
              <a:ext cx="2181225" cy="2028825"/>
            </a:xfrm>
            <a:prstGeom prst="roundRect">
              <a:avLst>
                <a:gd name="adj" fmla="val 19894"/>
              </a:avLst>
            </a:prstGeom>
            <a:gradFill rotWithShape="1">
              <a:gsLst>
                <a:gs pos="0">
                  <a:srgbClr val="FFFFFF">
                    <a:gamma/>
                    <a:shade val="78824"/>
                    <a:invGamma/>
                    <a:alpha val="98000"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8824"/>
                    <a:invGamma/>
                    <a:alpha val="98000"/>
                  </a:srgbClr>
                </a:gs>
              </a:gsLst>
              <a:lin ang="540000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183" name="Группа 32"/>
            <p:cNvGrpSpPr>
              <a:grpSpLocks/>
            </p:cNvGrpSpPr>
            <p:nvPr/>
          </p:nvGrpSpPr>
          <p:grpSpPr bwMode="auto">
            <a:xfrm>
              <a:off x="3560763" y="3724275"/>
              <a:ext cx="2017712" cy="1996755"/>
              <a:chOff x="3560763" y="3724275"/>
              <a:chExt cx="2017712" cy="1996755"/>
            </a:xfrm>
          </p:grpSpPr>
          <p:sp>
            <p:nvSpPr>
              <p:cNvPr id="6184" name="Freeform 8"/>
              <p:cNvSpPr>
                <a:spLocks/>
              </p:cNvSpPr>
              <p:nvPr/>
            </p:nvSpPr>
            <p:spPr bwMode="gray">
              <a:xfrm>
                <a:off x="3576638" y="3724275"/>
                <a:ext cx="2001837" cy="481013"/>
              </a:xfrm>
              <a:custGeom>
                <a:avLst/>
                <a:gdLst>
                  <a:gd name="T0" fmla="*/ 2147483647 w 1261"/>
                  <a:gd name="T1" fmla="*/ 2147483647 h 303"/>
                  <a:gd name="T2" fmla="*/ 2147483647 w 1261"/>
                  <a:gd name="T3" fmla="*/ 2147483647 h 303"/>
                  <a:gd name="T4" fmla="*/ 2147483647 w 1261"/>
                  <a:gd name="T5" fmla="*/ 2147483647 h 303"/>
                  <a:gd name="T6" fmla="*/ 2147483647 w 1261"/>
                  <a:gd name="T7" fmla="*/ 2147483647 h 303"/>
                  <a:gd name="T8" fmla="*/ 2147483647 w 1261"/>
                  <a:gd name="T9" fmla="*/ 2147483647 h 303"/>
                  <a:gd name="T10" fmla="*/ 2147483647 w 1261"/>
                  <a:gd name="T11" fmla="*/ 2147483647 h 303"/>
                  <a:gd name="T12" fmla="*/ 2147483647 w 1261"/>
                  <a:gd name="T13" fmla="*/ 2147483647 h 303"/>
                  <a:gd name="T14" fmla="*/ 2147483647 w 1261"/>
                  <a:gd name="T15" fmla="*/ 2147483647 h 303"/>
                  <a:gd name="T16" fmla="*/ 2147483647 w 1261"/>
                  <a:gd name="T17" fmla="*/ 2147483647 h 30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61"/>
                  <a:gd name="T28" fmla="*/ 0 h 303"/>
                  <a:gd name="T29" fmla="*/ 1261 w 1261"/>
                  <a:gd name="T30" fmla="*/ 303 h 30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61" h="303">
                    <a:moveTo>
                      <a:pt x="6" y="297"/>
                    </a:moveTo>
                    <a:cubicBezTo>
                      <a:pt x="6" y="297"/>
                      <a:pt x="0" y="225"/>
                      <a:pt x="18" y="174"/>
                    </a:cubicBezTo>
                    <a:cubicBezTo>
                      <a:pt x="36" y="123"/>
                      <a:pt x="105" y="45"/>
                      <a:pt x="171" y="30"/>
                    </a:cubicBezTo>
                    <a:cubicBezTo>
                      <a:pt x="237" y="15"/>
                      <a:pt x="227" y="16"/>
                      <a:pt x="352" y="13"/>
                    </a:cubicBezTo>
                    <a:cubicBezTo>
                      <a:pt x="477" y="10"/>
                      <a:pt x="804" y="10"/>
                      <a:pt x="922" y="10"/>
                    </a:cubicBezTo>
                    <a:cubicBezTo>
                      <a:pt x="1039" y="10"/>
                      <a:pt x="988" y="0"/>
                      <a:pt x="1061" y="12"/>
                    </a:cubicBezTo>
                    <a:cubicBezTo>
                      <a:pt x="1133" y="24"/>
                      <a:pt x="1206" y="83"/>
                      <a:pt x="1251" y="190"/>
                    </a:cubicBezTo>
                    <a:cubicBezTo>
                      <a:pt x="1261" y="263"/>
                      <a:pt x="1257" y="303"/>
                      <a:pt x="1257" y="303"/>
                    </a:cubicBezTo>
                    <a:lnTo>
                      <a:pt x="6" y="297"/>
                    </a:lnTo>
                    <a:close/>
                  </a:path>
                </a:pathLst>
              </a:custGeom>
              <a:solidFill>
                <a:schemeClr val="hlink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85" name="Text Box 10"/>
              <p:cNvSpPr txBox="1">
                <a:spLocks noChangeArrowheads="1"/>
              </p:cNvSpPr>
              <p:nvPr/>
            </p:nvSpPr>
            <p:spPr bwMode="gray">
              <a:xfrm>
                <a:off x="3560763" y="4259800"/>
                <a:ext cx="2011362" cy="1461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ru-RU" b="1">
                    <a:solidFill>
                      <a:srgbClr val="1C1C1C"/>
                    </a:solidFill>
                  </a:rPr>
                  <a:t>Событие, которое в данных условиях обязательно произойдет</a:t>
                </a:r>
                <a:endParaRPr lang="en-US">
                  <a:solidFill>
                    <a:srgbClr val="1C1C1C"/>
                  </a:solidFill>
                </a:endParaRPr>
              </a:p>
            </p:txBody>
          </p:sp>
        </p:grpSp>
      </p:grpSp>
      <p:grpSp>
        <p:nvGrpSpPr>
          <p:cNvPr id="7" name="Группа 35"/>
          <p:cNvGrpSpPr>
            <a:grpSpLocks/>
          </p:cNvGrpSpPr>
          <p:nvPr/>
        </p:nvGrpSpPr>
        <p:grpSpPr bwMode="auto">
          <a:xfrm>
            <a:off x="6265863" y="3286125"/>
            <a:ext cx="2028825" cy="2622550"/>
            <a:chOff x="6265863" y="3727450"/>
            <a:chExt cx="2028825" cy="2181225"/>
          </a:xfrm>
        </p:grpSpPr>
        <p:sp>
          <p:nvSpPr>
            <p:cNvPr id="77835" name="AutoShape 11"/>
            <p:cNvSpPr>
              <a:spLocks noChangeArrowheads="1"/>
            </p:cNvSpPr>
            <p:nvPr/>
          </p:nvSpPr>
          <p:spPr bwMode="gray">
            <a:xfrm rot="5400000">
              <a:off x="6189663" y="3803650"/>
              <a:ext cx="2181225" cy="2028825"/>
            </a:xfrm>
            <a:prstGeom prst="roundRect">
              <a:avLst>
                <a:gd name="adj" fmla="val 19894"/>
              </a:avLst>
            </a:prstGeom>
            <a:gradFill rotWithShape="1">
              <a:gsLst>
                <a:gs pos="0">
                  <a:srgbClr val="FFFFFF">
                    <a:gamma/>
                    <a:shade val="78824"/>
                    <a:invGamma/>
                    <a:alpha val="98000"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8824"/>
                    <a:invGamma/>
                    <a:alpha val="98000"/>
                  </a:srgbClr>
                </a:gs>
              </a:gsLst>
              <a:lin ang="540000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177" name="Группа 34"/>
            <p:cNvGrpSpPr>
              <a:grpSpLocks/>
            </p:cNvGrpSpPr>
            <p:nvPr/>
          </p:nvGrpSpPr>
          <p:grpSpPr bwMode="auto">
            <a:xfrm>
              <a:off x="6265863" y="3743325"/>
              <a:ext cx="2011362" cy="2123113"/>
              <a:chOff x="6265863" y="3743325"/>
              <a:chExt cx="2011362" cy="2123113"/>
            </a:xfrm>
          </p:grpSpPr>
          <p:sp>
            <p:nvSpPr>
              <p:cNvPr id="6178" name="Freeform 12"/>
              <p:cNvSpPr>
                <a:spLocks/>
              </p:cNvSpPr>
              <p:nvPr/>
            </p:nvSpPr>
            <p:spPr bwMode="gray">
              <a:xfrm>
                <a:off x="6276975" y="3743325"/>
                <a:ext cx="2000250" cy="463550"/>
              </a:xfrm>
              <a:custGeom>
                <a:avLst/>
                <a:gdLst>
                  <a:gd name="T0" fmla="*/ 2147483647 w 1260"/>
                  <a:gd name="T1" fmla="*/ 2147483647 h 292"/>
                  <a:gd name="T2" fmla="*/ 2147483647 w 1260"/>
                  <a:gd name="T3" fmla="*/ 0 h 292"/>
                  <a:gd name="T4" fmla="*/ 2147483647 w 1260"/>
                  <a:gd name="T5" fmla="*/ 0 h 292"/>
                  <a:gd name="T6" fmla="*/ 2147483647 w 1260"/>
                  <a:gd name="T7" fmla="*/ 2147483647 h 292"/>
                  <a:gd name="T8" fmla="*/ 2147483647 w 1260"/>
                  <a:gd name="T9" fmla="*/ 2147483647 h 2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0"/>
                  <a:gd name="T16" fmla="*/ 0 h 292"/>
                  <a:gd name="T17" fmla="*/ 1260 w 1260"/>
                  <a:gd name="T18" fmla="*/ 292 h 2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0" h="292">
                    <a:moveTo>
                      <a:pt x="5" y="292"/>
                    </a:moveTo>
                    <a:cubicBezTo>
                      <a:pt x="0" y="270"/>
                      <a:pt x="16" y="49"/>
                      <a:pt x="192" y="0"/>
                    </a:cubicBezTo>
                    <a:lnTo>
                      <a:pt x="1060" y="0"/>
                    </a:lnTo>
                    <a:cubicBezTo>
                      <a:pt x="1241" y="48"/>
                      <a:pt x="1260" y="186"/>
                      <a:pt x="1254" y="291"/>
                    </a:cubicBezTo>
                    <a:lnTo>
                      <a:pt x="5" y="292"/>
                    </a:lnTo>
                    <a:close/>
                  </a:path>
                </a:pathLst>
              </a:custGeom>
              <a:solidFill>
                <a:schemeClr val="folHlink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838" name="Text Box 14"/>
              <p:cNvSpPr txBox="1">
                <a:spLocks noChangeArrowheads="1"/>
              </p:cNvSpPr>
              <p:nvPr/>
            </p:nvSpPr>
            <p:spPr bwMode="gray">
              <a:xfrm>
                <a:off x="6265863" y="4221262"/>
                <a:ext cx="2011362" cy="164516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ru-RU" sz="1750" b="1" dirty="0">
                    <a:solidFill>
                      <a:srgbClr val="1C1C1C"/>
                    </a:solidFill>
                  </a:rPr>
                  <a:t>Событие, которое в данных условиях может произойти, а может и не произойти</a:t>
                </a:r>
                <a:endParaRPr lang="en-US" sz="1750" dirty="0">
                  <a:solidFill>
                    <a:srgbClr val="1C1C1C"/>
                  </a:solidFill>
                </a:endParaRPr>
              </a:p>
            </p:txBody>
          </p:sp>
        </p:grpSp>
      </p:grpSp>
      <p:grpSp>
        <p:nvGrpSpPr>
          <p:cNvPr id="6149" name="Group 15"/>
          <p:cNvGrpSpPr>
            <a:grpSpLocks/>
          </p:cNvGrpSpPr>
          <p:nvPr/>
        </p:nvGrpSpPr>
        <p:grpSpPr bwMode="auto">
          <a:xfrm>
            <a:off x="3378200" y="2243138"/>
            <a:ext cx="2382838" cy="538162"/>
            <a:chOff x="2251" y="1126"/>
            <a:chExt cx="1501" cy="339"/>
          </a:xfrm>
        </p:grpSpPr>
        <p:sp>
          <p:nvSpPr>
            <p:cNvPr id="2" name="AutoShape 16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" name="AutoShape 17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89999"/>
                  </a:schemeClr>
                </a:gs>
                <a:gs pos="5000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50" name="Rectangle 18"/>
          <p:cNvSpPr>
            <a:spLocks noChangeArrowheads="1"/>
          </p:cNvSpPr>
          <p:nvPr/>
        </p:nvSpPr>
        <p:spPr bwMode="gray">
          <a:xfrm>
            <a:off x="3746500" y="2312988"/>
            <a:ext cx="1679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1C1C1C"/>
                </a:solidFill>
              </a:rPr>
              <a:t>Достоверное</a:t>
            </a:r>
            <a:endParaRPr lang="en-US" b="1">
              <a:solidFill>
                <a:srgbClr val="1C1C1C"/>
              </a:solidFill>
            </a:endParaRPr>
          </a:p>
        </p:txBody>
      </p:sp>
      <p:grpSp>
        <p:nvGrpSpPr>
          <p:cNvPr id="6151" name="Group 19"/>
          <p:cNvGrpSpPr>
            <a:grpSpLocks/>
          </p:cNvGrpSpPr>
          <p:nvPr/>
        </p:nvGrpSpPr>
        <p:grpSpPr bwMode="auto">
          <a:xfrm>
            <a:off x="6105525" y="2243138"/>
            <a:ext cx="2384425" cy="538162"/>
            <a:chOff x="3969" y="1126"/>
            <a:chExt cx="1502" cy="339"/>
          </a:xfrm>
        </p:grpSpPr>
        <p:sp>
          <p:nvSpPr>
            <p:cNvPr id="77844" name="AutoShape 20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45" name="AutoShape 21"/>
            <p:cNvSpPr>
              <a:spLocks noChangeArrowheads="1"/>
            </p:cNvSpPr>
            <p:nvPr/>
          </p:nvSpPr>
          <p:spPr bwMode="gray">
            <a:xfrm>
              <a:off x="3988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89999"/>
                  </a:schemeClr>
                </a:gs>
                <a:gs pos="50000">
                  <a:schemeClr val="folHlink">
                    <a:gamma/>
                    <a:tint val="33725"/>
                    <a:invGamma/>
                  </a:schemeClr>
                </a:gs>
                <a:gs pos="100000">
                  <a:schemeClr val="folHlink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52" name="Rectangle 22"/>
          <p:cNvSpPr>
            <a:spLocks noChangeArrowheads="1"/>
          </p:cNvSpPr>
          <p:nvPr/>
        </p:nvSpPr>
        <p:spPr bwMode="gray">
          <a:xfrm>
            <a:off x="6608763" y="2312988"/>
            <a:ext cx="1427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1C1C1C"/>
                </a:solidFill>
              </a:rPr>
              <a:t>Случайное</a:t>
            </a:r>
            <a:endParaRPr lang="en-US" b="1">
              <a:solidFill>
                <a:srgbClr val="1C1C1C"/>
              </a:solidFill>
            </a:endParaRPr>
          </a:p>
        </p:txBody>
      </p:sp>
      <p:grpSp>
        <p:nvGrpSpPr>
          <p:cNvPr id="6153" name="Group 23"/>
          <p:cNvGrpSpPr>
            <a:grpSpLocks/>
          </p:cNvGrpSpPr>
          <p:nvPr/>
        </p:nvGrpSpPr>
        <p:grpSpPr bwMode="auto">
          <a:xfrm>
            <a:off x="685800" y="2243138"/>
            <a:ext cx="2384425" cy="538162"/>
            <a:chOff x="555" y="1126"/>
            <a:chExt cx="1502" cy="339"/>
          </a:xfrm>
        </p:grpSpPr>
        <p:sp>
          <p:nvSpPr>
            <p:cNvPr id="77848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49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89999"/>
                  </a:schemeClr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54" name="Rectangle 26"/>
          <p:cNvSpPr>
            <a:spLocks noChangeArrowheads="1"/>
          </p:cNvSpPr>
          <p:nvPr/>
        </p:nvSpPr>
        <p:spPr bwMode="gray">
          <a:xfrm>
            <a:off x="955675" y="2312988"/>
            <a:ext cx="1747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1C1C1C"/>
                </a:solidFill>
              </a:rPr>
              <a:t>Невозможное</a:t>
            </a:r>
            <a:endParaRPr lang="en-US" b="1">
              <a:solidFill>
                <a:srgbClr val="1C1C1C"/>
              </a:solidFill>
            </a:endParaRPr>
          </a:p>
        </p:txBody>
      </p:sp>
      <p:sp>
        <p:nvSpPr>
          <p:cNvPr id="77851" name="AutoShape 27"/>
          <p:cNvSpPr>
            <a:spLocks noChangeArrowheads="1"/>
          </p:cNvSpPr>
          <p:nvPr/>
        </p:nvSpPr>
        <p:spPr bwMode="gray">
          <a:xfrm flipV="1">
            <a:off x="1000125" y="2636838"/>
            <a:ext cx="1852613" cy="57785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77852" name="AutoShape 28"/>
          <p:cNvSpPr>
            <a:spLocks noChangeArrowheads="1"/>
          </p:cNvSpPr>
          <p:nvPr/>
        </p:nvSpPr>
        <p:spPr bwMode="gray">
          <a:xfrm flipV="1">
            <a:off x="3571875" y="2636838"/>
            <a:ext cx="1947863" cy="57785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77853" name="AutoShape 29"/>
          <p:cNvSpPr>
            <a:spLocks noChangeArrowheads="1"/>
          </p:cNvSpPr>
          <p:nvPr/>
        </p:nvSpPr>
        <p:spPr bwMode="gray">
          <a:xfrm flipV="1">
            <a:off x="6286500" y="2708275"/>
            <a:ext cx="1976438" cy="50641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ru-RU"/>
          </a:p>
        </p:txBody>
      </p:sp>
      <p:grpSp>
        <p:nvGrpSpPr>
          <p:cNvPr id="6158" name="Group 15"/>
          <p:cNvGrpSpPr>
            <a:grpSpLocks/>
          </p:cNvGrpSpPr>
          <p:nvPr/>
        </p:nvGrpSpPr>
        <p:grpSpPr bwMode="auto">
          <a:xfrm>
            <a:off x="3276600" y="1268413"/>
            <a:ext cx="2382838" cy="538162"/>
            <a:chOff x="2251" y="1126"/>
            <a:chExt cx="1501" cy="339"/>
          </a:xfrm>
        </p:grpSpPr>
        <p:sp>
          <p:nvSpPr>
            <p:cNvPr id="77840" name="AutoShape 16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66"/>
                </a:gs>
                <a:gs pos="50000">
                  <a:srgbClr val="F4F49E"/>
                </a:gs>
                <a:gs pos="100000">
                  <a:srgbClr val="FFFF66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41" name="AutoShape 17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66">
                    <a:alpha val="89998"/>
                  </a:srgbClr>
                </a:gs>
                <a:gs pos="50000">
                  <a:srgbClr val="F4F49E"/>
                </a:gs>
                <a:gs pos="100000">
                  <a:srgbClr val="FFFF66">
                    <a:alpha val="89998"/>
                  </a:srgbClr>
                </a:gs>
              </a:gsLst>
              <a:lin ang="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59" name="Rectangle 18"/>
          <p:cNvSpPr>
            <a:spLocks noChangeArrowheads="1"/>
          </p:cNvSpPr>
          <p:nvPr/>
        </p:nvSpPr>
        <p:spPr bwMode="gray">
          <a:xfrm>
            <a:off x="3875088" y="1341438"/>
            <a:ext cx="1206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1C1C1C"/>
                </a:solidFill>
              </a:rPr>
              <a:t>Событие</a:t>
            </a:r>
            <a:endParaRPr lang="en-US" b="1">
              <a:solidFill>
                <a:srgbClr val="1C1C1C"/>
              </a:solidFill>
            </a:endParaRPr>
          </a:p>
        </p:txBody>
      </p:sp>
      <p:pic>
        <p:nvPicPr>
          <p:cNvPr id="5163" name="Picture 43" descr="MCj044042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33375"/>
            <a:ext cx="10922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Line 47"/>
          <p:cNvSpPr>
            <a:spLocks noChangeShapeType="1"/>
          </p:cNvSpPr>
          <p:nvPr/>
        </p:nvSpPr>
        <p:spPr bwMode="auto">
          <a:xfrm flipH="1">
            <a:off x="1979613" y="1773238"/>
            <a:ext cx="18002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2" name="Line 48"/>
          <p:cNvSpPr>
            <a:spLocks noChangeShapeType="1"/>
          </p:cNvSpPr>
          <p:nvPr/>
        </p:nvSpPr>
        <p:spPr bwMode="auto">
          <a:xfrm>
            <a:off x="5148263" y="1773238"/>
            <a:ext cx="20875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3" name="Line 49"/>
          <p:cNvSpPr>
            <a:spLocks noChangeShapeType="1"/>
          </p:cNvSpPr>
          <p:nvPr/>
        </p:nvSpPr>
        <p:spPr bwMode="auto">
          <a:xfrm>
            <a:off x="4500563" y="17732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7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51" grpId="0" animBg="1"/>
      <p:bldP spid="77852" grpId="0" animBg="1"/>
      <p:bldP spid="778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black">
          <a:xfrm>
            <a:off x="5148263" y="1844675"/>
            <a:ext cx="3810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ru-RU" sz="2000" b="1"/>
              <a:t>Вода в реке замерзла при + 25</a:t>
            </a:r>
          </a:p>
          <a:p>
            <a:pPr>
              <a:buFontTx/>
              <a:buAutoNum type="arabicPeriod"/>
            </a:pPr>
            <a:r>
              <a:rPr lang="ru-RU" sz="2000" b="1"/>
              <a:t>После четверга наступила пятница</a:t>
            </a:r>
          </a:p>
          <a:p>
            <a:pPr>
              <a:buFontTx/>
              <a:buAutoNum type="arabicPeriod"/>
            </a:pPr>
            <a:r>
              <a:rPr lang="ru-RU" sz="2000" b="1"/>
              <a:t>1 января – праздничный день</a:t>
            </a:r>
          </a:p>
          <a:p>
            <a:pPr>
              <a:buFontTx/>
              <a:buAutoNum type="arabicPeriod"/>
            </a:pPr>
            <a:r>
              <a:rPr lang="ru-RU" sz="2000" b="1"/>
              <a:t>При телефонном звонке абонент занят</a:t>
            </a:r>
          </a:p>
          <a:p>
            <a:pPr>
              <a:buFontTx/>
              <a:buAutoNum type="arabicPeriod"/>
            </a:pPr>
            <a:r>
              <a:rPr lang="ru-RU" sz="2000" b="1"/>
              <a:t>Ночью светит солнце</a:t>
            </a:r>
          </a:p>
          <a:p>
            <a:pPr>
              <a:buFontTx/>
              <a:buAutoNum type="arabicPeriod"/>
            </a:pPr>
            <a:r>
              <a:rPr lang="ru-RU" sz="2000" b="1"/>
              <a:t>12 июня выпал снег</a:t>
            </a:r>
          </a:p>
          <a:p>
            <a:pPr>
              <a:buFontTx/>
              <a:buAutoNum type="arabicPeriod"/>
            </a:pPr>
            <a:r>
              <a:rPr lang="ru-RU" sz="2000" b="1"/>
              <a:t>После 29 февраля наступит 30 февраля</a:t>
            </a:r>
          </a:p>
          <a:p>
            <a:pPr>
              <a:buFontTx/>
              <a:buAutoNum type="arabicPeriod"/>
            </a:pPr>
            <a:endParaRPr lang="ru-RU" sz="2000" b="1"/>
          </a:p>
          <a:p>
            <a:pPr>
              <a:buFontTx/>
              <a:buAutoNum type="arabicPeriod"/>
            </a:pPr>
            <a:endParaRPr lang="ru-RU" sz="2000" b="1"/>
          </a:p>
          <a:p>
            <a:pPr>
              <a:buFontTx/>
              <a:buAutoNum type="arabicPeriod"/>
            </a:pPr>
            <a:endParaRPr lang="ru-RU" sz="2000" b="1"/>
          </a:p>
          <a:p>
            <a:pPr>
              <a:buFontTx/>
              <a:buAutoNum type="arabicPeriod"/>
            </a:pPr>
            <a:endParaRPr lang="en-US" sz="2000" b="1"/>
          </a:p>
        </p:txBody>
      </p:sp>
      <p:grpSp>
        <p:nvGrpSpPr>
          <p:cNvPr id="7171" name="Group 6"/>
          <p:cNvGrpSpPr>
            <a:grpSpLocks/>
          </p:cNvGrpSpPr>
          <p:nvPr/>
        </p:nvGrpSpPr>
        <p:grpSpPr bwMode="auto">
          <a:xfrm>
            <a:off x="927100" y="3159125"/>
            <a:ext cx="4051300" cy="914400"/>
            <a:chOff x="2736" y="1803"/>
            <a:chExt cx="2552" cy="576"/>
          </a:xfrm>
        </p:grpSpPr>
        <p:sp>
          <p:nvSpPr>
            <p:cNvPr id="108551" name="Rectangle 7"/>
            <p:cNvSpPr>
              <a:spLocks noChangeArrowheads="1"/>
            </p:cNvSpPr>
            <p:nvPr/>
          </p:nvSpPr>
          <p:spPr bwMode="gray">
            <a:xfrm>
              <a:off x="2736" y="180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92" name="Rectangle 8"/>
            <p:cNvSpPr>
              <a:spLocks noChangeArrowheads="1"/>
            </p:cNvSpPr>
            <p:nvPr/>
          </p:nvSpPr>
          <p:spPr bwMode="gray">
            <a:xfrm>
              <a:off x="2743" y="1809"/>
              <a:ext cx="2536" cy="2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53" name="Rectangle 9"/>
            <p:cNvSpPr>
              <a:spLocks noChangeArrowheads="1"/>
            </p:cNvSpPr>
            <p:nvPr/>
          </p:nvSpPr>
          <p:spPr bwMode="gray">
            <a:xfrm>
              <a:off x="2744" y="205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61176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7172" name="Group 11"/>
          <p:cNvGrpSpPr>
            <a:grpSpLocks/>
          </p:cNvGrpSpPr>
          <p:nvPr/>
        </p:nvGrpSpPr>
        <p:grpSpPr bwMode="auto">
          <a:xfrm>
            <a:off x="914400" y="4510088"/>
            <a:ext cx="4051300" cy="914400"/>
            <a:chOff x="2728" y="2640"/>
            <a:chExt cx="2552" cy="576"/>
          </a:xfrm>
        </p:grpSpPr>
        <p:sp>
          <p:nvSpPr>
            <p:cNvPr id="108556" name="Rectangle 12"/>
            <p:cNvSpPr>
              <a:spLocks noChangeArrowheads="1"/>
            </p:cNvSpPr>
            <p:nvPr/>
          </p:nvSpPr>
          <p:spPr bwMode="gray">
            <a:xfrm>
              <a:off x="2728" y="2640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9" name="Rectangle 13"/>
            <p:cNvSpPr>
              <a:spLocks noChangeArrowheads="1"/>
            </p:cNvSpPr>
            <p:nvPr/>
          </p:nvSpPr>
          <p:spPr bwMode="gray">
            <a:xfrm>
              <a:off x="2742" y="2646"/>
              <a:ext cx="2529" cy="2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58" name="Rectangle 14"/>
            <p:cNvSpPr>
              <a:spLocks noChangeArrowheads="1"/>
            </p:cNvSpPr>
            <p:nvPr/>
          </p:nvSpPr>
          <p:spPr bwMode="gray">
            <a:xfrm>
              <a:off x="2736" y="2896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61176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73" name="Text Box 16"/>
          <p:cNvSpPr txBox="1">
            <a:spLocks noChangeArrowheads="1"/>
          </p:cNvSpPr>
          <p:nvPr/>
        </p:nvSpPr>
        <p:spPr bwMode="black">
          <a:xfrm>
            <a:off x="1771650" y="3152775"/>
            <a:ext cx="24320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200" b="1">
                <a:solidFill>
                  <a:srgbClr val="FFFFFF"/>
                </a:solidFill>
              </a:rPr>
              <a:t>Невозможные</a:t>
            </a:r>
            <a:endParaRPr lang="en-US" sz="2200" b="1">
              <a:solidFill>
                <a:srgbClr val="FFFFFF"/>
              </a:solidFill>
            </a:endParaRPr>
          </a:p>
        </p:txBody>
      </p:sp>
      <p:sp>
        <p:nvSpPr>
          <p:cNvPr id="7174" name="Text Box 17"/>
          <p:cNvSpPr txBox="1">
            <a:spLocks noChangeArrowheads="1"/>
          </p:cNvSpPr>
          <p:nvPr/>
        </p:nvSpPr>
        <p:spPr bwMode="black">
          <a:xfrm>
            <a:off x="1771650" y="4487863"/>
            <a:ext cx="24320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200" b="1">
                <a:solidFill>
                  <a:srgbClr val="FFFFFF"/>
                </a:solidFill>
              </a:rPr>
              <a:t>Достоверные</a:t>
            </a:r>
            <a:endParaRPr lang="en-US" sz="2200" b="1">
              <a:solidFill>
                <a:srgbClr val="FFFFFF"/>
              </a:solidFill>
            </a:endParaRPr>
          </a:p>
        </p:txBody>
      </p:sp>
      <p:grpSp>
        <p:nvGrpSpPr>
          <p:cNvPr id="7175" name="Group 26"/>
          <p:cNvGrpSpPr>
            <a:grpSpLocks/>
          </p:cNvGrpSpPr>
          <p:nvPr/>
        </p:nvGrpSpPr>
        <p:grpSpPr bwMode="auto">
          <a:xfrm>
            <a:off x="914400" y="1812925"/>
            <a:ext cx="4051300" cy="914400"/>
            <a:chOff x="2728" y="983"/>
            <a:chExt cx="2552" cy="576"/>
          </a:xfrm>
        </p:grpSpPr>
        <p:sp>
          <p:nvSpPr>
            <p:cNvPr id="108571" name="Rectangle 27"/>
            <p:cNvSpPr>
              <a:spLocks noChangeArrowheads="1"/>
            </p:cNvSpPr>
            <p:nvPr/>
          </p:nvSpPr>
          <p:spPr bwMode="ltGray">
            <a:xfrm>
              <a:off x="2728" y="98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6" name="Rectangle 28"/>
            <p:cNvSpPr>
              <a:spLocks noChangeArrowheads="1"/>
            </p:cNvSpPr>
            <p:nvPr/>
          </p:nvSpPr>
          <p:spPr bwMode="ltGray">
            <a:xfrm>
              <a:off x="2741" y="989"/>
              <a:ext cx="2530" cy="2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73" name="Rectangle 29"/>
            <p:cNvSpPr>
              <a:spLocks noChangeArrowheads="1"/>
            </p:cNvSpPr>
            <p:nvPr/>
          </p:nvSpPr>
          <p:spPr bwMode="ltGray">
            <a:xfrm>
              <a:off x="2736" y="123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61176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76" name="Text Box 31"/>
          <p:cNvSpPr txBox="1">
            <a:spLocks noChangeArrowheads="1"/>
          </p:cNvSpPr>
          <p:nvPr/>
        </p:nvSpPr>
        <p:spPr bwMode="black">
          <a:xfrm>
            <a:off x="1771650" y="1785938"/>
            <a:ext cx="24320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200" b="1">
                <a:solidFill>
                  <a:srgbClr val="FFFFFF"/>
                </a:solidFill>
              </a:rPr>
              <a:t>Случайные</a:t>
            </a:r>
            <a:endParaRPr lang="en-US" sz="2200" b="1">
              <a:solidFill>
                <a:srgbClr val="FFFFFF"/>
              </a:solidFill>
            </a:endParaRPr>
          </a:p>
        </p:txBody>
      </p:sp>
      <p:pic>
        <p:nvPicPr>
          <p:cNvPr id="18465" name="Picture 33" descr="MCj043438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14313"/>
            <a:ext cx="106521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7" name="Text Box 35"/>
          <p:cNvSpPr txBox="1">
            <a:spLocks noChangeArrowheads="1"/>
          </p:cNvSpPr>
          <p:nvPr/>
        </p:nvSpPr>
        <p:spPr bwMode="auto">
          <a:xfrm>
            <a:off x="5146675" y="1844675"/>
            <a:ext cx="433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/>
              <a:t>1</a:t>
            </a:r>
          </a:p>
        </p:txBody>
      </p:sp>
      <p:sp>
        <p:nvSpPr>
          <p:cNvPr id="18468" name="Text Box 36"/>
          <p:cNvSpPr txBox="1">
            <a:spLocks noChangeArrowheads="1"/>
          </p:cNvSpPr>
          <p:nvPr/>
        </p:nvSpPr>
        <p:spPr bwMode="auto">
          <a:xfrm>
            <a:off x="5146675" y="2455863"/>
            <a:ext cx="433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/>
              <a:t>2</a:t>
            </a:r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5148263" y="3068638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/>
              <a:t>3</a:t>
            </a:r>
          </a:p>
        </p:txBody>
      </p:sp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5148263" y="3675063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/>
              <a:t>4</a:t>
            </a:r>
          </a:p>
        </p:txBody>
      </p:sp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5148263" y="4292600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/>
              <a:t>5</a:t>
            </a:r>
          </a:p>
        </p:txBody>
      </p:sp>
      <p:sp>
        <p:nvSpPr>
          <p:cNvPr id="18472" name="Text Box 40"/>
          <p:cNvSpPr txBox="1">
            <a:spLocks noChangeArrowheads="1"/>
          </p:cNvSpPr>
          <p:nvPr/>
        </p:nvSpPr>
        <p:spPr bwMode="auto">
          <a:xfrm>
            <a:off x="5146675" y="4603750"/>
            <a:ext cx="433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/>
              <a:t>6</a:t>
            </a:r>
          </a:p>
        </p:txBody>
      </p:sp>
      <p:sp>
        <p:nvSpPr>
          <p:cNvPr id="18473" name="Text Box 41"/>
          <p:cNvSpPr txBox="1">
            <a:spLocks noChangeArrowheads="1"/>
          </p:cNvSpPr>
          <p:nvPr/>
        </p:nvSpPr>
        <p:spPr bwMode="auto">
          <a:xfrm>
            <a:off x="5148263" y="4889500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/>
              <a:t>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44097 0.27291 " pathEditMode="relative" ptsTypes="AA">
                                      <p:cBhvr>
                                        <p:cTn id="13" dur="10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-0.43316 0.37801 " pathEditMode="relative" ptsTypes="AA">
                                      <p:cBhvr>
                                        <p:cTn id="17" dur="10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3151 0.28356 " pathEditMode="relative" ptsTypes="AA">
                                      <p:cBhvr>
                                        <p:cTn id="21" dur="10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43316 -0.21018 " pathEditMode="relative" ptsTypes="AA">
                                      <p:cBhvr>
                                        <p:cTn id="25" dur="10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29931 -0.0838 " pathEditMode="relative" ptsTypes="AA">
                                      <p:cBhvr>
                                        <p:cTn id="29" dur="10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-0.30712 -0.33611 " pathEditMode="relative" ptsTypes="AA">
                                      <p:cBhvr>
                                        <p:cTn id="33" dur="10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15764 -0.17848 " pathEditMode="relative" ptsTypes="AA">
                                      <p:cBhvr>
                                        <p:cTn id="37" dur="10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7" grpId="0"/>
      <p:bldP spid="18468" grpId="0"/>
      <p:bldP spid="18469" grpId="0"/>
      <p:bldP spid="18470" grpId="0"/>
      <p:bldP spid="18471" grpId="0"/>
      <p:bldP spid="18472" grpId="0"/>
      <p:bldP spid="184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gray">
          <a:xfrm>
            <a:off x="1000125" y="1500188"/>
            <a:ext cx="7061200" cy="1357312"/>
          </a:xfrm>
          <a:prstGeom prst="roundRect">
            <a:avLst>
              <a:gd name="adj" fmla="val 15278"/>
            </a:avLst>
          </a:prstGeom>
          <a:solidFill>
            <a:srgbClr val="FFFFFF"/>
          </a:solidFill>
          <a:ln w="9525">
            <a:solidFill>
              <a:srgbClr val="333333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gray">
          <a:xfrm>
            <a:off x="3073400" y="1865313"/>
            <a:ext cx="111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en-US" sz="2000" b="1">
                <a:solidFill>
                  <a:srgbClr val="F8F8F8"/>
                </a:solidFill>
              </a:rPr>
              <a:t>Contents</a:t>
            </a:r>
          </a:p>
        </p:txBody>
      </p:sp>
      <p:sp>
        <p:nvSpPr>
          <p:cNvPr id="8196" name="Rectangle 9"/>
          <p:cNvSpPr>
            <a:spLocks noChangeArrowheads="1"/>
          </p:cNvSpPr>
          <p:nvPr/>
        </p:nvSpPr>
        <p:spPr bwMode="gray">
          <a:xfrm>
            <a:off x="2859088" y="4475163"/>
            <a:ext cx="1416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en-US" sz="2000" b="1">
                <a:solidFill>
                  <a:srgbClr val="F8F8F8"/>
                </a:solidFill>
              </a:rPr>
              <a:t>Content</a:t>
            </a:r>
          </a:p>
        </p:txBody>
      </p:sp>
      <p:sp>
        <p:nvSpPr>
          <p:cNvPr id="8197" name="Rectangle 11"/>
          <p:cNvSpPr>
            <a:spLocks noChangeArrowheads="1"/>
          </p:cNvSpPr>
          <p:nvPr/>
        </p:nvSpPr>
        <p:spPr bwMode="gray">
          <a:xfrm>
            <a:off x="4621213" y="4497388"/>
            <a:ext cx="1254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en-US" sz="2000" b="1">
                <a:solidFill>
                  <a:srgbClr val="F8F8F8"/>
                </a:solidFill>
              </a:rPr>
              <a:t>Content</a:t>
            </a:r>
          </a:p>
        </p:txBody>
      </p:sp>
      <p:sp>
        <p:nvSpPr>
          <p:cNvPr id="8198" name="Text Box 13"/>
          <p:cNvSpPr txBox="1">
            <a:spLocks noChangeArrowheads="1"/>
          </p:cNvSpPr>
          <p:nvPr/>
        </p:nvSpPr>
        <p:spPr bwMode="gray">
          <a:xfrm>
            <a:off x="973138" y="1865313"/>
            <a:ext cx="1947862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buFontTx/>
              <a:buChar char="-"/>
            </a:pPr>
            <a:r>
              <a:rPr lang="en-US" sz="1400">
                <a:solidFill>
                  <a:srgbClr val="F8F8F8"/>
                </a:solidFill>
              </a:rPr>
              <a:t> Click to add Text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sz="1400">
                <a:solidFill>
                  <a:srgbClr val="F8F8F8"/>
                </a:solidFill>
              </a:rPr>
              <a:t> Click to add Text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sz="1400">
                <a:solidFill>
                  <a:srgbClr val="F8F8F8"/>
                </a:solidFill>
              </a:rPr>
              <a:t> Click to add Text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sz="1400">
                <a:solidFill>
                  <a:srgbClr val="F8F8F8"/>
                </a:solidFill>
              </a:rPr>
              <a:t> Click to add Text</a:t>
            </a:r>
          </a:p>
        </p:txBody>
      </p:sp>
      <p:sp>
        <p:nvSpPr>
          <p:cNvPr id="8199" name="Text Box 15"/>
          <p:cNvSpPr txBox="1">
            <a:spLocks noChangeArrowheads="1"/>
          </p:cNvSpPr>
          <p:nvPr/>
        </p:nvSpPr>
        <p:spPr bwMode="gray">
          <a:xfrm>
            <a:off x="5908675" y="3732213"/>
            <a:ext cx="202088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30000"/>
              </a:lnSpc>
              <a:buFontTx/>
              <a:buChar char="-"/>
            </a:pPr>
            <a:r>
              <a:rPr lang="en-US" sz="1400">
                <a:solidFill>
                  <a:srgbClr val="F8F8F8"/>
                </a:solidFill>
              </a:rPr>
              <a:t> Click to add Text</a:t>
            </a:r>
          </a:p>
          <a:p>
            <a:pPr algn="r">
              <a:lnSpc>
                <a:spcPct val="130000"/>
              </a:lnSpc>
              <a:buFontTx/>
              <a:buChar char="-"/>
            </a:pPr>
            <a:r>
              <a:rPr lang="en-US" sz="1400">
                <a:solidFill>
                  <a:srgbClr val="F8F8F8"/>
                </a:solidFill>
              </a:rPr>
              <a:t> Click to add Text</a:t>
            </a:r>
          </a:p>
          <a:p>
            <a:pPr algn="r">
              <a:lnSpc>
                <a:spcPct val="130000"/>
              </a:lnSpc>
              <a:buFontTx/>
              <a:buChar char="-"/>
            </a:pPr>
            <a:r>
              <a:rPr lang="en-US" sz="1400">
                <a:solidFill>
                  <a:srgbClr val="F8F8F8"/>
                </a:solidFill>
              </a:rPr>
              <a:t> Click to add Text</a:t>
            </a:r>
          </a:p>
        </p:txBody>
      </p:sp>
      <p:sp>
        <p:nvSpPr>
          <p:cNvPr id="8200" name="Text Box 33"/>
          <p:cNvSpPr txBox="1">
            <a:spLocks noChangeArrowheads="1"/>
          </p:cNvSpPr>
          <p:nvPr/>
        </p:nvSpPr>
        <p:spPr bwMode="black">
          <a:xfrm>
            <a:off x="1143000" y="1500188"/>
            <a:ext cx="70723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i="1"/>
              <a:t>У математической монеты нет цвета, размера, веса и достоинства. Она не сделана ни из какого материала и не может служить платежным средством. </a:t>
            </a:r>
          </a:p>
        </p:txBody>
      </p:sp>
      <p:pic>
        <p:nvPicPr>
          <p:cNvPr id="35" name="Picture 4" descr="MCj044042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92088"/>
            <a:ext cx="1500188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AutoShape 10"/>
          <p:cNvSpPr>
            <a:spLocks noChangeArrowheads="1"/>
          </p:cNvSpPr>
          <p:nvPr/>
        </p:nvSpPr>
        <p:spPr bwMode="invGray">
          <a:xfrm>
            <a:off x="714375" y="3286125"/>
            <a:ext cx="3714750" cy="3214688"/>
          </a:xfrm>
          <a:prstGeom prst="roundRect">
            <a:avLst>
              <a:gd name="adj" fmla="val 6620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legacyPerspectiveTop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8" name="AutoShape 10"/>
          <p:cNvSpPr>
            <a:spLocks noChangeArrowheads="1"/>
          </p:cNvSpPr>
          <p:nvPr/>
        </p:nvSpPr>
        <p:spPr bwMode="invGray">
          <a:xfrm>
            <a:off x="4857750" y="3286125"/>
            <a:ext cx="3786188" cy="3214688"/>
          </a:xfrm>
          <a:prstGeom prst="roundRect">
            <a:avLst>
              <a:gd name="adj" fmla="val 6620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legacyPerspectiveTop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8204" name="Рисунок 38" descr="монета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984"/>
          <a:stretch>
            <a:fillRect/>
          </a:stretch>
        </p:blipFill>
        <p:spPr bwMode="auto">
          <a:xfrm>
            <a:off x="714375" y="3141663"/>
            <a:ext cx="130492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Рисунок 39" descr="монета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9016"/>
          <a:stretch>
            <a:fillRect/>
          </a:stretch>
        </p:blipFill>
        <p:spPr bwMode="auto">
          <a:xfrm>
            <a:off x="4857750" y="3143250"/>
            <a:ext cx="1357313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TextBox 40"/>
          <p:cNvSpPr txBox="1">
            <a:spLocks noChangeArrowheads="1"/>
          </p:cNvSpPr>
          <p:nvPr/>
        </p:nvSpPr>
        <p:spPr bwMode="auto">
          <a:xfrm>
            <a:off x="1857375" y="3571875"/>
            <a:ext cx="2357438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/>
              <a:t>Название "орел" для обратной стороны (реверса) монеты происходит оттого, что на реверсе российских монет изображен герб Российского государства — двуглавый орел. Впервые орел на монетах появился при великом князе Иване III. </a:t>
            </a:r>
          </a:p>
          <a:p>
            <a:pPr eaLnBrk="1" hangingPunct="1"/>
            <a:endParaRPr lang="ru-RU"/>
          </a:p>
        </p:txBody>
      </p:sp>
      <p:sp>
        <p:nvSpPr>
          <p:cNvPr id="8207" name="TextBox 41"/>
          <p:cNvSpPr txBox="1">
            <a:spLocks noChangeArrowheads="1"/>
          </p:cNvSpPr>
          <p:nvPr/>
        </p:nvSpPr>
        <p:spPr bwMode="auto">
          <a:xfrm>
            <a:off x="6143625" y="3571875"/>
            <a:ext cx="2357438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500"/>
              <a:t>Название "решка" для лицевой стороны (аверса) монеты возникло потому, что рисунок на аверсе российских монет в XVIII-XIX вв. напоминал решетку, на фоне которой был написан номинал монеты (ее достоинство). 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gray">
          <a:xfrm>
            <a:off x="1000125" y="1428750"/>
            <a:ext cx="7061200" cy="1500188"/>
          </a:xfrm>
          <a:prstGeom prst="roundRect">
            <a:avLst>
              <a:gd name="adj" fmla="val 15278"/>
            </a:avLst>
          </a:prstGeom>
          <a:solidFill>
            <a:srgbClr val="FFFFFF"/>
          </a:solidFill>
          <a:ln w="9525">
            <a:solidFill>
              <a:srgbClr val="333333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gray">
          <a:xfrm>
            <a:off x="3073400" y="1865313"/>
            <a:ext cx="111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en-US" sz="2000" b="1">
                <a:solidFill>
                  <a:srgbClr val="F8F8F8"/>
                </a:solidFill>
              </a:rPr>
              <a:t>Contents</a:t>
            </a:r>
          </a:p>
        </p:txBody>
      </p:sp>
      <p:sp>
        <p:nvSpPr>
          <p:cNvPr id="9220" name="Rectangle 9"/>
          <p:cNvSpPr>
            <a:spLocks noChangeArrowheads="1"/>
          </p:cNvSpPr>
          <p:nvPr/>
        </p:nvSpPr>
        <p:spPr bwMode="gray">
          <a:xfrm>
            <a:off x="2859088" y="4475163"/>
            <a:ext cx="1416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en-US" sz="2000" b="1">
                <a:solidFill>
                  <a:srgbClr val="F8F8F8"/>
                </a:solidFill>
              </a:rPr>
              <a:t>Content</a:t>
            </a:r>
          </a:p>
        </p:txBody>
      </p:sp>
      <p:sp>
        <p:nvSpPr>
          <p:cNvPr id="9221" name="Rectangle 11"/>
          <p:cNvSpPr>
            <a:spLocks noChangeArrowheads="1"/>
          </p:cNvSpPr>
          <p:nvPr/>
        </p:nvSpPr>
        <p:spPr bwMode="gray">
          <a:xfrm>
            <a:off x="4621213" y="4497388"/>
            <a:ext cx="1254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en-US" sz="2000" b="1">
                <a:solidFill>
                  <a:srgbClr val="F8F8F8"/>
                </a:solidFill>
              </a:rPr>
              <a:t>Content</a:t>
            </a:r>
          </a:p>
        </p:txBody>
      </p:sp>
      <p:sp>
        <p:nvSpPr>
          <p:cNvPr id="9222" name="Text Box 13"/>
          <p:cNvSpPr txBox="1">
            <a:spLocks noChangeArrowheads="1"/>
          </p:cNvSpPr>
          <p:nvPr/>
        </p:nvSpPr>
        <p:spPr bwMode="gray">
          <a:xfrm>
            <a:off x="1295400" y="1676400"/>
            <a:ext cx="1947862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buFontTx/>
              <a:buChar char="-"/>
            </a:pPr>
            <a:r>
              <a:rPr lang="en-US" sz="1400">
                <a:solidFill>
                  <a:srgbClr val="F8F8F8"/>
                </a:solidFill>
              </a:rPr>
              <a:t> Click to add Text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sz="1400">
                <a:solidFill>
                  <a:srgbClr val="F8F8F8"/>
                </a:solidFill>
              </a:rPr>
              <a:t> Click to add Text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sz="1400">
                <a:solidFill>
                  <a:srgbClr val="F8F8F8"/>
                </a:solidFill>
              </a:rPr>
              <a:t> Click to add Text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sz="1400">
                <a:solidFill>
                  <a:srgbClr val="F8F8F8"/>
                </a:solidFill>
              </a:rPr>
              <a:t> Click to add Text</a:t>
            </a:r>
          </a:p>
        </p:txBody>
      </p:sp>
      <p:sp>
        <p:nvSpPr>
          <p:cNvPr id="9223" name="Text Box 15"/>
          <p:cNvSpPr txBox="1">
            <a:spLocks noChangeArrowheads="1"/>
          </p:cNvSpPr>
          <p:nvPr/>
        </p:nvSpPr>
        <p:spPr bwMode="gray">
          <a:xfrm>
            <a:off x="5908675" y="3732213"/>
            <a:ext cx="202088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30000"/>
              </a:lnSpc>
              <a:buFontTx/>
              <a:buChar char="-"/>
            </a:pPr>
            <a:r>
              <a:rPr lang="en-US" sz="1400">
                <a:solidFill>
                  <a:srgbClr val="F8F8F8"/>
                </a:solidFill>
              </a:rPr>
              <a:t> Click to add Text</a:t>
            </a:r>
          </a:p>
          <a:p>
            <a:pPr algn="r">
              <a:lnSpc>
                <a:spcPct val="130000"/>
              </a:lnSpc>
              <a:buFontTx/>
              <a:buChar char="-"/>
            </a:pPr>
            <a:r>
              <a:rPr lang="en-US" sz="1400">
                <a:solidFill>
                  <a:srgbClr val="F8F8F8"/>
                </a:solidFill>
              </a:rPr>
              <a:t> Click to add Text</a:t>
            </a:r>
          </a:p>
          <a:p>
            <a:pPr algn="r">
              <a:lnSpc>
                <a:spcPct val="130000"/>
              </a:lnSpc>
              <a:buFontTx/>
              <a:buChar char="-"/>
            </a:pPr>
            <a:r>
              <a:rPr lang="en-US" sz="1400">
                <a:solidFill>
                  <a:srgbClr val="F8F8F8"/>
                </a:solidFill>
              </a:rPr>
              <a:t> Click to add Text</a:t>
            </a:r>
          </a:p>
        </p:txBody>
      </p:sp>
      <p:sp>
        <p:nvSpPr>
          <p:cNvPr id="9224" name="Text Box 33"/>
          <p:cNvSpPr txBox="1">
            <a:spLocks noChangeArrowheads="1"/>
          </p:cNvSpPr>
          <p:nvPr/>
        </p:nvSpPr>
        <p:spPr bwMode="black">
          <a:xfrm>
            <a:off x="1143000" y="1511300"/>
            <a:ext cx="70723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i="1" dirty="0"/>
              <a:t>Математическая кость не имеет ни цвета, ни размера, ни веса, ни иных материальных качеств. Сумма очков на противоположных гранях правильной кости равна 7. </a:t>
            </a:r>
          </a:p>
          <a:p>
            <a:pPr eaLnBrk="1" hangingPunct="1"/>
            <a:endParaRPr lang="ru-RU" sz="2000" dirty="0"/>
          </a:p>
        </p:txBody>
      </p:sp>
      <p:pic>
        <p:nvPicPr>
          <p:cNvPr id="35" name="Picture 4" descr="MCj044042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92088"/>
            <a:ext cx="1500188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AutoShape 10"/>
          <p:cNvSpPr>
            <a:spLocks noChangeArrowheads="1"/>
          </p:cNvSpPr>
          <p:nvPr/>
        </p:nvSpPr>
        <p:spPr bwMode="invGray">
          <a:xfrm>
            <a:off x="714348" y="3286124"/>
            <a:ext cx="3714776" cy="3214710"/>
          </a:xfrm>
          <a:prstGeom prst="roundRect">
            <a:avLst>
              <a:gd name="adj" fmla="val 662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8" name="AutoShape 10"/>
          <p:cNvSpPr>
            <a:spLocks noChangeArrowheads="1"/>
          </p:cNvSpPr>
          <p:nvPr/>
        </p:nvSpPr>
        <p:spPr bwMode="invGray">
          <a:xfrm>
            <a:off x="4857752" y="3286124"/>
            <a:ext cx="3786214" cy="3214710"/>
          </a:xfrm>
          <a:prstGeom prst="roundRect">
            <a:avLst>
              <a:gd name="adj" fmla="val 662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232" name="TextBox 40"/>
          <p:cNvSpPr txBox="1">
            <a:spLocks noChangeArrowheads="1"/>
          </p:cNvSpPr>
          <p:nvPr/>
        </p:nvSpPr>
        <p:spPr bwMode="auto">
          <a:xfrm>
            <a:off x="1857375" y="3571875"/>
            <a:ext cx="2357438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/>
              <a:t>Игральные кости в виде кубиков находили в Египте (XX в. до н. э.) и в Китае (VI в. до н. э.) при раскопках древних захоронений. Точки на гранях древнеегипетских костей часто изображались в виде птичьего глаза. </a:t>
            </a:r>
          </a:p>
          <a:p>
            <a:pPr eaLnBrk="1" hangingPunct="1"/>
            <a:endParaRPr lang="ru-RU"/>
          </a:p>
        </p:txBody>
      </p:sp>
      <p:sp>
        <p:nvSpPr>
          <p:cNvPr id="9233" name="TextBox 41"/>
          <p:cNvSpPr txBox="1">
            <a:spLocks noChangeArrowheads="1"/>
          </p:cNvSpPr>
          <p:nvPr/>
        </p:nvSpPr>
        <p:spPr bwMode="auto">
          <a:xfrm>
            <a:off x="6143625" y="3500438"/>
            <a:ext cx="2357438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/>
              <a:t>Об играх с костями животных (игры в "лодыжки", "костыги", "козули") у славян и на языческой Руси свидетельствуют многочисленные археологические находки на обширной территории. Отсюда и русское название игрального кубика — кость. </a:t>
            </a:r>
          </a:p>
          <a:p>
            <a:pPr eaLnBrk="1" hangingPunct="1"/>
            <a:endParaRPr lang="ru-RU"/>
          </a:p>
        </p:txBody>
      </p:sp>
      <p:pic>
        <p:nvPicPr>
          <p:cNvPr id="9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083" t="26253" r="21364" b="40898"/>
          <a:stretch>
            <a:fillRect/>
          </a:stretch>
        </p:blipFill>
        <p:spPr bwMode="auto">
          <a:xfrm>
            <a:off x="785813" y="3429000"/>
            <a:ext cx="99853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091" r="47273" b="64563"/>
          <a:stretch>
            <a:fillRect/>
          </a:stretch>
        </p:blipFill>
        <p:spPr bwMode="auto">
          <a:xfrm>
            <a:off x="5000625" y="3429000"/>
            <a:ext cx="10715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762000"/>
            <a:ext cx="930804" cy="65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0" descr="MCj044042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14313"/>
            <a:ext cx="10525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Группа 23"/>
          <p:cNvGrpSpPr>
            <a:grpSpLocks/>
          </p:cNvGrpSpPr>
          <p:nvPr/>
        </p:nvGrpSpPr>
        <p:grpSpPr bwMode="auto">
          <a:xfrm>
            <a:off x="1500188" y="1393825"/>
            <a:ext cx="5743575" cy="5106988"/>
            <a:chOff x="1471821" y="1142984"/>
            <a:chExt cx="5743385" cy="5106997"/>
          </a:xfrm>
        </p:grpSpPr>
        <p:sp>
          <p:nvSpPr>
            <p:cNvPr id="70659" name="AutoShape 3"/>
            <p:cNvSpPr>
              <a:spLocks noChangeArrowheads="1"/>
            </p:cNvSpPr>
            <p:nvPr/>
          </p:nvSpPr>
          <p:spPr bwMode="gray">
            <a:xfrm rot="5400000">
              <a:off x="918465" y="2982224"/>
              <a:ext cx="3821112" cy="2714400"/>
            </a:xfrm>
            <a:prstGeom prst="roundRect">
              <a:avLst>
                <a:gd name="adj" fmla="val 19894"/>
              </a:avLst>
            </a:prstGeom>
            <a:gradFill rotWithShape="1">
              <a:gsLst>
                <a:gs pos="0">
                  <a:srgbClr val="F8F8F8">
                    <a:gamma/>
                    <a:shade val="77647"/>
                    <a:invGamma/>
                    <a:alpha val="98000"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77647"/>
                    <a:invGamma/>
                    <a:alpha val="98000"/>
                  </a:srgbClr>
                </a:gs>
              </a:gsLst>
              <a:lin ang="5400000" scaled="1"/>
            </a:gradFill>
            <a:ln w="38100" algn="ctr">
              <a:solidFill>
                <a:srgbClr val="808080"/>
              </a:solidFill>
              <a:round/>
              <a:headEnd/>
              <a:tailEnd/>
            </a:ln>
            <a:effectLst>
              <a:prstShdw prst="shdw12">
                <a:srgbClr val="1C1C1C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61" name="AutoShape 5"/>
            <p:cNvSpPr>
              <a:spLocks noChangeArrowheads="1"/>
            </p:cNvSpPr>
            <p:nvPr/>
          </p:nvSpPr>
          <p:spPr bwMode="gray">
            <a:xfrm rot="5400000">
              <a:off x="3947328" y="2982103"/>
              <a:ext cx="3821112" cy="2714644"/>
            </a:xfrm>
            <a:prstGeom prst="roundRect">
              <a:avLst>
                <a:gd name="adj" fmla="val 19894"/>
              </a:avLst>
            </a:prstGeom>
            <a:gradFill rotWithShape="1">
              <a:gsLst>
                <a:gs pos="0">
                  <a:srgbClr val="F8F8F8">
                    <a:gamma/>
                    <a:shade val="77647"/>
                    <a:invGamma/>
                    <a:alpha val="98000"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77647"/>
                    <a:invGamma/>
                    <a:alpha val="98000"/>
                  </a:srgbClr>
                </a:gs>
              </a:gsLst>
              <a:lin ang="5400000" scaled="1"/>
            </a:gradFill>
            <a:ln w="38100" algn="ctr">
              <a:solidFill>
                <a:srgbClr val="808080"/>
              </a:solidFill>
              <a:round/>
              <a:headEnd/>
              <a:tailEnd/>
            </a:ln>
            <a:effectLst>
              <a:prstShdw prst="shdw12">
                <a:srgbClr val="1C1C1C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63" name="AutoShape 7"/>
            <p:cNvSpPr>
              <a:spLocks noChangeArrowheads="1"/>
            </p:cNvSpPr>
            <p:nvPr/>
          </p:nvSpPr>
          <p:spPr bwMode="gray">
            <a:xfrm rot="5400000">
              <a:off x="3892548" y="-606456"/>
              <a:ext cx="930276" cy="4429156"/>
            </a:xfrm>
            <a:prstGeom prst="roundRect">
              <a:avLst>
                <a:gd name="adj" fmla="val 19894"/>
              </a:avLst>
            </a:prstGeom>
            <a:gradFill rotWithShape="1">
              <a:gsLst>
                <a:gs pos="0">
                  <a:srgbClr val="F8F8F8">
                    <a:gamma/>
                    <a:shade val="77647"/>
                    <a:invGamma/>
                    <a:alpha val="98000"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77647"/>
                    <a:invGamma/>
                    <a:alpha val="98000"/>
                  </a:srgbClr>
                </a:gs>
              </a:gsLst>
              <a:lin ang="5400000" scaled="1"/>
            </a:gradFill>
            <a:ln w="38100" algn="ctr">
              <a:solidFill>
                <a:srgbClr val="808080"/>
              </a:solidFill>
              <a:round/>
              <a:headEnd/>
              <a:tailEnd/>
            </a:ln>
            <a:effectLst>
              <a:prstShdw prst="shdw12" dist="88900" dir="10800000">
                <a:srgbClr val="1C1C1C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0255" name="Picture 10" descr="LB_circle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04" y="2643182"/>
              <a:ext cx="2500330" cy="1174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" name="Picture 11" descr="YG_circle0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2643182"/>
              <a:ext cx="2500330" cy="119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6" name="Text Box 12"/>
            <p:cNvSpPr txBox="1">
              <a:spLocks noChangeArrowheads="1"/>
            </p:cNvSpPr>
            <p:nvPr/>
          </p:nvSpPr>
          <p:spPr bwMode="auto">
            <a:xfrm>
              <a:off x="1929006" y="3071800"/>
              <a:ext cx="1785878" cy="2857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</a:rPr>
                <a:t>Совместные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pic>
          <p:nvPicPr>
            <p:cNvPr id="10258" name="Picture 15" descr="O_chevron00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572" y="2071678"/>
              <a:ext cx="412750" cy="36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" name="Picture 16" descr="O_chevron00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12" y="2071678"/>
              <a:ext cx="412750" cy="36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0" name="Text Box 12"/>
            <p:cNvSpPr txBox="1">
              <a:spLocks noChangeArrowheads="1"/>
            </p:cNvSpPr>
            <p:nvPr/>
          </p:nvSpPr>
          <p:spPr bwMode="auto">
            <a:xfrm>
              <a:off x="3071802" y="1413075"/>
              <a:ext cx="2428892" cy="444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ru-RU" sz="3200" b="1">
                  <a:solidFill>
                    <a:srgbClr val="D13F11"/>
                  </a:solidFill>
                </a:rPr>
                <a:t>СОБЫТИЯ</a:t>
              </a:r>
              <a:endParaRPr lang="en-US" sz="3200" b="1">
                <a:solidFill>
                  <a:srgbClr val="D13F11"/>
                </a:solidFill>
              </a:endParaRPr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4857846" y="3111487"/>
              <a:ext cx="2000184" cy="2857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</a:rPr>
                <a:t>Несовместные</a:t>
              </a:r>
              <a:endParaRPr lang="en-US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17414" name="Text Box 4"/>
          <p:cNvSpPr txBox="1">
            <a:spLocks noChangeArrowheads="1"/>
          </p:cNvSpPr>
          <p:nvPr/>
        </p:nvSpPr>
        <p:spPr bwMode="gray">
          <a:xfrm>
            <a:off x="1643063" y="4286250"/>
            <a:ext cx="23574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000"/>
              <a:t>События, которые в данных условиях могут происходить одновременно</a:t>
            </a:r>
            <a:endParaRPr lang="en-US" sz="2000" b="1">
              <a:solidFill>
                <a:srgbClr val="1C1C1C"/>
              </a:solidFill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gray">
          <a:xfrm>
            <a:off x="4714875" y="4286250"/>
            <a:ext cx="23574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000"/>
              <a:t>События, которые в данных условиях не могут происходить одновременно</a:t>
            </a:r>
            <a:endParaRPr lang="en-US" sz="2000" b="1">
              <a:solidFill>
                <a:srgbClr val="1C1C1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gray">
          <a:xfrm>
            <a:off x="1547813" y="1773238"/>
            <a:ext cx="5556250" cy="14478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black">
          <a:xfrm>
            <a:off x="2916238" y="1773238"/>
            <a:ext cx="2973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 </a:t>
            </a:r>
            <a:endParaRPr lang="en-US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gray">
          <a:xfrm>
            <a:off x="2351088" y="2312988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1269" name="Picture 5" descr="DO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2160588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6" name="AutoShape 8"/>
          <p:cNvSpPr>
            <a:spLocks noChangeArrowheads="1"/>
          </p:cNvSpPr>
          <p:nvPr/>
        </p:nvSpPr>
        <p:spPr bwMode="gray">
          <a:xfrm>
            <a:off x="1692275" y="4645025"/>
            <a:ext cx="5556250" cy="14478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71" name="AutoShape 10"/>
          <p:cNvSpPr>
            <a:spLocks noChangeArrowheads="1"/>
          </p:cNvSpPr>
          <p:nvPr/>
        </p:nvSpPr>
        <p:spPr bwMode="gray">
          <a:xfrm>
            <a:off x="2382838" y="5135563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1272" name="Picture 11" descr="DP_circl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437063"/>
            <a:ext cx="20891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3" descr="MCj043438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2875"/>
            <a:ext cx="106521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Box 14"/>
          <p:cNvSpPr txBox="1">
            <a:spLocks noChangeArrowheads="1"/>
          </p:cNvSpPr>
          <p:nvPr/>
        </p:nvSpPr>
        <p:spPr bwMode="auto">
          <a:xfrm>
            <a:off x="857250" y="2286000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/>
              <a:t>Пример</a:t>
            </a:r>
          </a:p>
        </p:txBody>
      </p:sp>
      <p:sp>
        <p:nvSpPr>
          <p:cNvPr id="11275" name="TextBox 15"/>
          <p:cNvSpPr txBox="1">
            <a:spLocks noChangeArrowheads="1"/>
          </p:cNvSpPr>
          <p:nvPr/>
        </p:nvSpPr>
        <p:spPr bwMode="auto">
          <a:xfrm>
            <a:off x="857250" y="5214938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/>
              <a:t>Пример</a:t>
            </a:r>
          </a:p>
        </p:txBody>
      </p:sp>
      <p:sp>
        <p:nvSpPr>
          <p:cNvPr id="11276" name="TextBox 16"/>
          <p:cNvSpPr txBox="1">
            <a:spLocks noChangeArrowheads="1"/>
          </p:cNvSpPr>
          <p:nvPr/>
        </p:nvSpPr>
        <p:spPr bwMode="auto">
          <a:xfrm>
            <a:off x="2928938" y="1928813"/>
            <a:ext cx="4000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i="1"/>
              <a:t>«Выпало 2 очка» </a:t>
            </a:r>
            <a:r>
              <a:rPr lang="ru-RU" sz="2000"/>
              <a:t>и </a:t>
            </a:r>
          </a:p>
          <a:p>
            <a:pPr eaLnBrk="1" hangingPunct="1"/>
            <a:r>
              <a:rPr lang="ru-RU" sz="2000" b="1" i="1"/>
              <a:t>«Выпало число очков, кратное двум»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15008" y="2928934"/>
            <a:ext cx="2714644" cy="642942"/>
          </a:xfrm>
          <a:prstGeom prst="round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Совместные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786446" y="5572140"/>
            <a:ext cx="2714644" cy="64294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2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Несовместные</a:t>
            </a:r>
          </a:p>
        </p:txBody>
      </p:sp>
      <p:sp>
        <p:nvSpPr>
          <p:cNvPr id="11283" name="TextBox 19"/>
          <p:cNvSpPr txBox="1">
            <a:spLocks noChangeArrowheads="1"/>
          </p:cNvSpPr>
          <p:nvPr/>
        </p:nvSpPr>
        <p:spPr bwMode="auto">
          <a:xfrm>
            <a:off x="2928938" y="4857750"/>
            <a:ext cx="3286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i="1"/>
              <a:t>«Выпало 2 очка» </a:t>
            </a:r>
            <a:r>
              <a:rPr lang="ru-RU" sz="2400"/>
              <a:t>и </a:t>
            </a:r>
          </a:p>
          <a:p>
            <a:pPr eaLnBrk="1" hangingPunct="1"/>
            <a:r>
              <a:rPr lang="ru-RU" sz="2400" b="1" i="1"/>
              <a:t>«Выпало 5 очков» </a:t>
            </a:r>
            <a:endParaRPr lang="ru-RU" sz="2400" b="1"/>
          </a:p>
          <a:p>
            <a:pPr eaLnBrk="1" hangingPunct="1"/>
            <a:endParaRPr lang="ru-RU" sz="2400"/>
          </a:p>
        </p:txBody>
      </p:sp>
      <p:sp>
        <p:nvSpPr>
          <p:cNvPr id="11284" name="TextBox 15"/>
          <p:cNvSpPr txBox="1">
            <a:spLocks noChangeArrowheads="1"/>
          </p:cNvSpPr>
          <p:nvPr/>
        </p:nvSpPr>
        <p:spPr bwMode="auto">
          <a:xfrm>
            <a:off x="2357438" y="571500"/>
            <a:ext cx="4357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Рассмотрим события, связанные с одним бросанием игральной кости: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2"/>
          <p:cNvSpPr>
            <a:spLocks noChangeArrowheads="1"/>
          </p:cNvSpPr>
          <p:nvPr/>
        </p:nvSpPr>
        <p:spPr bwMode="gray">
          <a:xfrm flipV="1">
            <a:off x="1042988" y="6084888"/>
            <a:ext cx="3306762" cy="487362"/>
          </a:xfrm>
          <a:prstGeom prst="ellipse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Oval 3"/>
          <p:cNvSpPr>
            <a:spLocks noChangeArrowheads="1"/>
          </p:cNvSpPr>
          <p:nvPr/>
        </p:nvSpPr>
        <p:spPr bwMode="gray">
          <a:xfrm flipV="1">
            <a:off x="4611688" y="6086475"/>
            <a:ext cx="3305175" cy="485775"/>
          </a:xfrm>
          <a:prstGeom prst="ellipse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2292" name="Group 5"/>
          <p:cNvGrpSpPr>
            <a:grpSpLocks/>
          </p:cNvGrpSpPr>
          <p:nvPr/>
        </p:nvGrpSpPr>
        <p:grpSpPr bwMode="auto">
          <a:xfrm>
            <a:off x="1147763" y="2924175"/>
            <a:ext cx="3106737" cy="3290888"/>
            <a:chOff x="723" y="1673"/>
            <a:chExt cx="1957" cy="1938"/>
          </a:xfrm>
        </p:grpSpPr>
        <p:sp>
          <p:nvSpPr>
            <p:cNvPr id="57350" name="Rectangle 6"/>
            <p:cNvSpPr>
              <a:spLocks noChangeArrowheads="1"/>
            </p:cNvSpPr>
            <p:nvPr/>
          </p:nvSpPr>
          <p:spPr bwMode="gray">
            <a:xfrm>
              <a:off x="2367" y="1675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351" name="Rectangle 7"/>
            <p:cNvSpPr>
              <a:spLocks noChangeArrowheads="1"/>
            </p:cNvSpPr>
            <p:nvPr/>
          </p:nvSpPr>
          <p:spPr bwMode="gray">
            <a:xfrm>
              <a:off x="940" y="1673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352" name="AutoShape 8"/>
            <p:cNvSpPr>
              <a:spLocks noChangeArrowheads="1"/>
            </p:cNvSpPr>
            <p:nvPr/>
          </p:nvSpPr>
          <p:spPr bwMode="gray">
            <a:xfrm>
              <a:off x="723" y="1718"/>
              <a:ext cx="1957" cy="734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  <a:defRPr/>
              </a:pPr>
              <a:r>
                <a:rPr lang="en-US" b="1" i="1" dirty="0">
                  <a:solidFill>
                    <a:srgbClr val="F8F8F8"/>
                  </a:solidFill>
                </a:rPr>
                <a:t> </a:t>
              </a:r>
              <a:r>
                <a:rPr lang="ru-RU" b="1" i="1" dirty="0">
                  <a:solidFill>
                    <a:srgbClr val="F8F8F8"/>
                  </a:solidFill>
                </a:rPr>
                <a:t>«Появление орла»</a:t>
              </a:r>
            </a:p>
            <a:p>
              <a:pPr algn="ctr" eaLnBrk="0" hangingPunct="0">
                <a:buFont typeface="Wingdings" pitchFamily="2" charset="2"/>
                <a:buNone/>
                <a:defRPr/>
              </a:pPr>
              <a:r>
                <a:rPr lang="ru-RU" b="1" dirty="0">
                  <a:solidFill>
                    <a:srgbClr val="F8F8F8"/>
                  </a:solidFill>
                </a:rPr>
                <a:t> и </a:t>
              </a:r>
              <a:r>
                <a:rPr lang="ru-RU" b="1" i="1" dirty="0">
                  <a:solidFill>
                    <a:srgbClr val="F8F8F8"/>
                  </a:solidFill>
                </a:rPr>
                <a:t>«Появление решки»</a:t>
              </a:r>
            </a:p>
            <a:p>
              <a:pPr algn="ctr" eaLnBrk="0" hangingPunct="0">
                <a:buFont typeface="Wingdings" pitchFamily="2" charset="2"/>
                <a:buNone/>
                <a:defRPr/>
              </a:pPr>
              <a:r>
                <a:rPr lang="ru-RU" b="1" dirty="0">
                  <a:solidFill>
                    <a:srgbClr val="F8F8F8"/>
                  </a:solidFill>
                </a:rPr>
                <a:t>при одном бросании</a:t>
              </a:r>
            </a:p>
            <a:p>
              <a:pPr algn="ctr" eaLnBrk="0" hangingPunct="0">
                <a:buFont typeface="Wingdings" pitchFamily="2" charset="2"/>
                <a:buNone/>
                <a:defRPr/>
              </a:pPr>
              <a:r>
                <a:rPr lang="ru-RU" b="1" dirty="0">
                  <a:solidFill>
                    <a:srgbClr val="F8F8F8"/>
                  </a:solidFill>
                </a:rPr>
                <a:t>монеты</a:t>
              </a:r>
              <a:endParaRPr lang="en-US" b="1" dirty="0">
                <a:solidFill>
                  <a:srgbClr val="F8F8F8"/>
                </a:solidFill>
              </a:endParaRPr>
            </a:p>
          </p:txBody>
        </p:sp>
        <p:sp>
          <p:nvSpPr>
            <p:cNvPr id="57356" name="AutoShape 12"/>
            <p:cNvSpPr>
              <a:spLocks noChangeArrowheads="1"/>
            </p:cNvSpPr>
            <p:nvPr/>
          </p:nvSpPr>
          <p:spPr bwMode="gray">
            <a:xfrm>
              <a:off x="723" y="2559"/>
              <a:ext cx="1957" cy="926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  <a:defRPr/>
              </a:pPr>
              <a:r>
                <a:rPr lang="en-US" sz="1600" b="1" i="1" dirty="0">
                  <a:solidFill>
                    <a:srgbClr val="F8F8F8"/>
                  </a:solidFill>
                </a:rPr>
                <a:t> </a:t>
              </a:r>
              <a:r>
                <a:rPr lang="ru-RU" sz="1600" b="1" i="1" dirty="0">
                  <a:solidFill>
                    <a:srgbClr val="F8F8F8"/>
                  </a:solidFill>
                </a:rPr>
                <a:t>«</a:t>
              </a:r>
              <a:r>
                <a:rPr lang="ru-RU" b="1" i="1" dirty="0">
                  <a:solidFill>
                    <a:srgbClr val="F8F8F8"/>
                  </a:solidFill>
                </a:rPr>
                <a:t>Появление 1»</a:t>
              </a:r>
              <a:r>
                <a:rPr lang="ru-RU" b="1" dirty="0">
                  <a:solidFill>
                    <a:srgbClr val="F8F8F8"/>
                  </a:solidFill>
                </a:rPr>
                <a:t>,</a:t>
              </a:r>
            </a:p>
            <a:p>
              <a:pPr algn="ctr" eaLnBrk="0" hangingPunct="0">
                <a:buFont typeface="Wingdings" pitchFamily="2" charset="2"/>
                <a:buNone/>
                <a:defRPr/>
              </a:pPr>
              <a:r>
                <a:rPr lang="ru-RU" b="1" i="1" dirty="0">
                  <a:solidFill>
                    <a:srgbClr val="F8F8F8"/>
                  </a:solidFill>
                </a:rPr>
                <a:t>«Появление 2», …,</a:t>
              </a:r>
            </a:p>
            <a:p>
              <a:pPr algn="ctr" eaLnBrk="0" hangingPunct="0">
                <a:buFont typeface="Wingdings" pitchFamily="2" charset="2"/>
                <a:buNone/>
                <a:defRPr/>
              </a:pPr>
              <a:r>
                <a:rPr lang="ru-RU" b="1" i="1" dirty="0">
                  <a:solidFill>
                    <a:srgbClr val="F8F8F8"/>
                  </a:solidFill>
                </a:rPr>
                <a:t>«Появление 6»</a:t>
              </a:r>
            </a:p>
            <a:p>
              <a:pPr algn="ctr" eaLnBrk="0" hangingPunct="0">
                <a:buFont typeface="Wingdings" pitchFamily="2" charset="2"/>
                <a:buNone/>
                <a:defRPr/>
              </a:pPr>
              <a:r>
                <a:rPr lang="ru-RU" b="1" dirty="0">
                  <a:solidFill>
                    <a:srgbClr val="F8F8F8"/>
                  </a:solidFill>
                </a:rPr>
                <a:t>при одном бросании</a:t>
              </a:r>
            </a:p>
            <a:p>
              <a:pPr algn="ctr" eaLnBrk="0" hangingPunct="0">
                <a:buFont typeface="Wingdings" pitchFamily="2" charset="2"/>
                <a:buNone/>
                <a:defRPr/>
              </a:pPr>
              <a:r>
                <a:rPr lang="ru-RU" b="1" dirty="0">
                  <a:solidFill>
                    <a:srgbClr val="F8F8F8"/>
                  </a:solidFill>
                </a:rPr>
                <a:t>игральной кости</a:t>
              </a:r>
              <a:endParaRPr lang="en-US" b="1" dirty="0">
                <a:solidFill>
                  <a:srgbClr val="F8F8F8"/>
                </a:solidFill>
              </a:endParaRPr>
            </a:p>
          </p:txBody>
        </p:sp>
      </p:grpSp>
      <p:sp>
        <p:nvSpPr>
          <p:cNvPr id="12293" name="AutoShape 13"/>
          <p:cNvSpPr>
            <a:spLocks noChangeArrowheads="1"/>
          </p:cNvSpPr>
          <p:nvPr/>
        </p:nvSpPr>
        <p:spPr bwMode="auto">
          <a:xfrm>
            <a:off x="71438" y="1214438"/>
            <a:ext cx="9001125" cy="12239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i="1">
                <a:solidFill>
                  <a:srgbClr val="000000"/>
                </a:solidFill>
              </a:rPr>
              <a:t>Если при проведении опыта могут произойти несколько событий и каждое</a:t>
            </a:r>
          </a:p>
          <a:p>
            <a:r>
              <a:rPr lang="ru-RU" i="1">
                <a:solidFill>
                  <a:srgbClr val="000000"/>
                </a:solidFill>
              </a:rPr>
              <a:t> из них по объективным условиям не является более возможным, чем другое, </a:t>
            </a:r>
          </a:p>
          <a:p>
            <a:r>
              <a:rPr lang="ru-RU" i="1">
                <a:solidFill>
                  <a:srgbClr val="000000"/>
                </a:solidFill>
              </a:rPr>
              <a:t>то такие события называются  </a:t>
            </a:r>
            <a:r>
              <a:rPr lang="ru-RU" sz="2000" b="1" i="1">
                <a:solidFill>
                  <a:srgbClr val="000000"/>
                </a:solidFill>
              </a:rPr>
              <a:t>равновозможными (и наоборот).</a:t>
            </a:r>
            <a:endParaRPr lang="en-US" sz="2000" b="1" i="1">
              <a:solidFill>
                <a:srgbClr val="000000"/>
              </a:solidFill>
            </a:endParaRPr>
          </a:p>
        </p:txBody>
      </p:sp>
      <p:grpSp>
        <p:nvGrpSpPr>
          <p:cNvPr id="12294" name="Group 14"/>
          <p:cNvGrpSpPr>
            <a:grpSpLocks/>
          </p:cNvGrpSpPr>
          <p:nvPr/>
        </p:nvGrpSpPr>
        <p:grpSpPr bwMode="auto">
          <a:xfrm>
            <a:off x="4668838" y="2919413"/>
            <a:ext cx="3190875" cy="3295650"/>
            <a:chOff x="2941" y="1670"/>
            <a:chExt cx="2010" cy="1941"/>
          </a:xfrm>
        </p:grpSpPr>
        <p:sp>
          <p:nvSpPr>
            <p:cNvPr id="57359" name="Rectangle 15"/>
            <p:cNvSpPr>
              <a:spLocks noChangeArrowheads="1"/>
            </p:cNvSpPr>
            <p:nvPr/>
          </p:nvSpPr>
          <p:spPr bwMode="gray">
            <a:xfrm>
              <a:off x="4661" y="1670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360" name="Rectangle 16"/>
            <p:cNvSpPr>
              <a:spLocks noChangeArrowheads="1"/>
            </p:cNvSpPr>
            <p:nvPr/>
          </p:nvSpPr>
          <p:spPr bwMode="gray">
            <a:xfrm>
              <a:off x="3154" y="1675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361" name="AutoShape 17"/>
            <p:cNvSpPr>
              <a:spLocks noChangeArrowheads="1"/>
            </p:cNvSpPr>
            <p:nvPr/>
          </p:nvSpPr>
          <p:spPr bwMode="gray">
            <a:xfrm>
              <a:off x="2941" y="1721"/>
              <a:ext cx="2010" cy="729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6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  <a:defRPr/>
              </a:pPr>
              <a:r>
                <a:rPr lang="en-US" sz="1600" dirty="0">
                  <a:solidFill>
                    <a:srgbClr val="F8F8F8"/>
                  </a:solidFill>
                </a:rPr>
                <a:t> </a:t>
              </a:r>
              <a:r>
                <a:rPr lang="ru-RU" b="1" i="1" dirty="0">
                  <a:solidFill>
                    <a:srgbClr val="F8F8F8"/>
                  </a:solidFill>
                </a:rPr>
                <a:t>«Падение бутерброда</a:t>
              </a:r>
            </a:p>
            <a:p>
              <a:pPr algn="ctr" eaLnBrk="0" hangingPunct="0">
                <a:buFont typeface="Wingdings" pitchFamily="2" charset="2"/>
                <a:buNone/>
                <a:defRPr/>
              </a:pPr>
              <a:r>
                <a:rPr lang="ru-RU" b="1" i="1" dirty="0">
                  <a:solidFill>
                    <a:srgbClr val="F8F8F8"/>
                  </a:solidFill>
                </a:rPr>
                <a:t>маслом вниз»</a:t>
              </a:r>
              <a:r>
                <a:rPr lang="ru-RU" b="1" dirty="0">
                  <a:solidFill>
                    <a:srgbClr val="F8F8F8"/>
                  </a:solidFill>
                </a:rPr>
                <a:t> и</a:t>
              </a:r>
            </a:p>
            <a:p>
              <a:pPr algn="ctr" eaLnBrk="0" hangingPunct="0">
                <a:buFont typeface="Wingdings" pitchFamily="2" charset="2"/>
                <a:buNone/>
                <a:defRPr/>
              </a:pPr>
              <a:r>
                <a:rPr lang="ru-RU" b="1" i="1" dirty="0">
                  <a:solidFill>
                    <a:srgbClr val="F8F8F8"/>
                  </a:solidFill>
                </a:rPr>
                <a:t>«Падение бутерброда </a:t>
              </a:r>
            </a:p>
            <a:p>
              <a:pPr algn="ctr" eaLnBrk="0" hangingPunct="0">
                <a:buFont typeface="Wingdings" pitchFamily="2" charset="2"/>
                <a:buNone/>
                <a:defRPr/>
              </a:pPr>
              <a:r>
                <a:rPr lang="ru-RU" b="1" i="1" dirty="0">
                  <a:solidFill>
                    <a:srgbClr val="F8F8F8"/>
                  </a:solidFill>
                </a:rPr>
                <a:t>маслом вверх»</a:t>
              </a:r>
              <a:endParaRPr lang="en-US" b="1" i="1" dirty="0">
                <a:solidFill>
                  <a:srgbClr val="F8F8F8"/>
                </a:solidFill>
              </a:endParaRPr>
            </a:p>
          </p:txBody>
        </p:sp>
        <p:sp>
          <p:nvSpPr>
            <p:cNvPr id="57365" name="AutoShape 21"/>
            <p:cNvSpPr>
              <a:spLocks noChangeArrowheads="1"/>
            </p:cNvSpPr>
            <p:nvPr/>
          </p:nvSpPr>
          <p:spPr bwMode="gray">
            <a:xfrm>
              <a:off x="2941" y="2559"/>
              <a:ext cx="2010" cy="926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6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  <a:defRPr/>
              </a:pPr>
              <a:r>
                <a:rPr lang="en-US" b="1" i="1" dirty="0">
                  <a:solidFill>
                    <a:srgbClr val="F8F8F8"/>
                  </a:solidFill>
                </a:rPr>
                <a:t> </a:t>
              </a:r>
              <a:r>
                <a:rPr lang="ru-RU" b="1" i="1" dirty="0">
                  <a:solidFill>
                    <a:srgbClr val="F8F8F8"/>
                  </a:solidFill>
                </a:rPr>
                <a:t>«Изъятие из набора </a:t>
              </a:r>
            </a:p>
            <a:p>
              <a:pPr algn="ctr" eaLnBrk="0" hangingPunct="0">
                <a:buFont typeface="Wingdings" pitchFamily="2" charset="2"/>
                <a:buNone/>
                <a:defRPr/>
              </a:pPr>
              <a:r>
                <a:rPr lang="ru-RU" b="1" i="1" dirty="0">
                  <a:solidFill>
                    <a:srgbClr val="F8F8F8"/>
                  </a:solidFill>
                </a:rPr>
                <a:t>домино дубля» </a:t>
              </a:r>
              <a:r>
                <a:rPr lang="ru-RU" b="1" dirty="0">
                  <a:solidFill>
                    <a:srgbClr val="F8F8F8"/>
                  </a:solidFill>
                </a:rPr>
                <a:t>и</a:t>
              </a:r>
            </a:p>
            <a:p>
              <a:pPr algn="ctr" eaLnBrk="0" hangingPunct="0">
                <a:buFont typeface="Wingdings" pitchFamily="2" charset="2"/>
                <a:buNone/>
                <a:defRPr/>
              </a:pPr>
              <a:r>
                <a:rPr lang="ru-RU" b="1" i="1" dirty="0">
                  <a:solidFill>
                    <a:srgbClr val="F8F8F8"/>
                  </a:solidFill>
                </a:rPr>
                <a:t>«Изъятие из набора</a:t>
              </a:r>
            </a:p>
            <a:p>
              <a:pPr algn="ctr" eaLnBrk="0" hangingPunct="0">
                <a:buFont typeface="Wingdings" pitchFamily="2" charset="2"/>
                <a:buNone/>
                <a:defRPr/>
              </a:pPr>
              <a:r>
                <a:rPr lang="ru-RU" b="1" i="1" dirty="0">
                  <a:solidFill>
                    <a:srgbClr val="F8F8F8"/>
                  </a:solidFill>
                </a:rPr>
                <a:t>домино костяшки с</a:t>
              </a:r>
            </a:p>
            <a:p>
              <a:pPr algn="ctr" eaLnBrk="0" hangingPunct="0">
                <a:buFont typeface="Wingdings" pitchFamily="2" charset="2"/>
                <a:buNone/>
                <a:defRPr/>
              </a:pPr>
              <a:r>
                <a:rPr lang="ru-RU" b="1" i="1" dirty="0">
                  <a:solidFill>
                    <a:srgbClr val="F8F8F8"/>
                  </a:solidFill>
                </a:rPr>
                <a:t>разными очками»</a:t>
              </a:r>
              <a:endParaRPr lang="en-US" b="1" i="1" dirty="0">
                <a:solidFill>
                  <a:srgbClr val="F8F8F8"/>
                </a:solidFill>
              </a:endParaRPr>
            </a:p>
          </p:txBody>
        </p:sp>
      </p:grpSp>
      <p:sp>
        <p:nvSpPr>
          <p:cNvPr id="57366" name="Rectangle 22"/>
          <p:cNvSpPr>
            <a:spLocks noChangeArrowheads="1"/>
          </p:cNvSpPr>
          <p:nvPr/>
        </p:nvSpPr>
        <p:spPr bwMode="black">
          <a:xfrm>
            <a:off x="1714500" y="6130925"/>
            <a:ext cx="2198688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CFCFC"/>
                </a:solidFill>
              </a:rPr>
              <a:t>равновозможные</a:t>
            </a:r>
            <a:endParaRPr lang="en-US" b="1" dirty="0">
              <a:solidFill>
                <a:srgbClr val="FCFCFC"/>
              </a:solidFill>
            </a:endParaRP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black">
          <a:xfrm>
            <a:off x="5143500" y="6132513"/>
            <a:ext cx="246697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CFCFC"/>
                </a:solidFill>
              </a:rPr>
              <a:t>неравновозможные</a:t>
            </a:r>
            <a:endParaRPr lang="en-US" b="1" dirty="0">
              <a:solidFill>
                <a:srgbClr val="FCFCFC"/>
              </a:solidFill>
            </a:endParaRPr>
          </a:p>
        </p:txBody>
      </p:sp>
      <p:pic>
        <p:nvPicPr>
          <p:cNvPr id="25" name="Picture 20" descr="MCj044042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14313"/>
            <a:ext cx="10525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6" grpId="0"/>
      <p:bldP spid="57367" grpId="0"/>
    </p:bldLst>
  </p:timing>
</p:sld>
</file>

<file path=ppt/theme/theme1.xml><?xml version="1.0" encoding="utf-8"?>
<a:theme xmlns:a="http://schemas.openxmlformats.org/drawingml/2006/main" name="576TGp_report_light">
  <a:themeElements>
    <a:clrScheme name="Default Design 1">
      <a:dk1>
        <a:srgbClr val="000000"/>
      </a:dk1>
      <a:lt1>
        <a:srgbClr val="B4E3EE"/>
      </a:lt1>
      <a:dk2>
        <a:srgbClr val="189180"/>
      </a:dk2>
      <a:lt2>
        <a:srgbClr val="808080"/>
      </a:lt2>
      <a:accent1>
        <a:srgbClr val="FF7F00"/>
      </a:accent1>
      <a:accent2>
        <a:srgbClr val="B3DC27"/>
      </a:accent2>
      <a:accent3>
        <a:srgbClr val="D6EFF5"/>
      </a:accent3>
      <a:accent4>
        <a:srgbClr val="000000"/>
      </a:accent4>
      <a:accent5>
        <a:srgbClr val="FFC0AA"/>
      </a:accent5>
      <a:accent6>
        <a:srgbClr val="A2C722"/>
      </a:accent6>
      <a:hlink>
        <a:srgbClr val="6FB9D7"/>
      </a:hlink>
      <a:folHlink>
        <a:srgbClr val="F93D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4E3EE"/>
        </a:lt1>
        <a:dk2>
          <a:srgbClr val="189180"/>
        </a:dk2>
        <a:lt2>
          <a:srgbClr val="808080"/>
        </a:lt2>
        <a:accent1>
          <a:srgbClr val="FF7F00"/>
        </a:accent1>
        <a:accent2>
          <a:srgbClr val="B3DC27"/>
        </a:accent2>
        <a:accent3>
          <a:srgbClr val="D6EFF5"/>
        </a:accent3>
        <a:accent4>
          <a:srgbClr val="000000"/>
        </a:accent4>
        <a:accent5>
          <a:srgbClr val="FFC0AA"/>
        </a:accent5>
        <a:accent6>
          <a:srgbClr val="A2C722"/>
        </a:accent6>
        <a:hlink>
          <a:srgbClr val="6FB9D7"/>
        </a:hlink>
        <a:folHlink>
          <a:srgbClr val="F93D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EE384"/>
        </a:lt1>
        <a:dk2>
          <a:srgbClr val="FD8334"/>
        </a:dk2>
        <a:lt2>
          <a:srgbClr val="808080"/>
        </a:lt2>
        <a:accent1>
          <a:srgbClr val="F98EB2"/>
        </a:accent1>
        <a:accent2>
          <a:srgbClr val="FCB43E"/>
        </a:accent2>
        <a:accent3>
          <a:srgbClr val="FEEFC2"/>
        </a:accent3>
        <a:accent4>
          <a:srgbClr val="000000"/>
        </a:accent4>
        <a:accent5>
          <a:srgbClr val="FBC6D5"/>
        </a:accent5>
        <a:accent6>
          <a:srgbClr val="E4A337"/>
        </a:accent6>
        <a:hlink>
          <a:srgbClr val="FA6D73"/>
        </a:hlink>
        <a:folHlink>
          <a:srgbClr val="D264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4E1EE"/>
        </a:lt1>
        <a:dk2>
          <a:srgbClr val="2F84AF"/>
        </a:dk2>
        <a:lt2>
          <a:srgbClr val="808080"/>
        </a:lt2>
        <a:accent1>
          <a:srgbClr val="9899C1"/>
        </a:accent1>
        <a:accent2>
          <a:srgbClr val="4BBAC3"/>
        </a:accent2>
        <a:accent3>
          <a:srgbClr val="E6EEF5"/>
        </a:accent3>
        <a:accent4>
          <a:srgbClr val="000000"/>
        </a:accent4>
        <a:accent5>
          <a:srgbClr val="CACADD"/>
        </a:accent5>
        <a:accent6>
          <a:srgbClr val="43A8B0"/>
        </a:accent6>
        <a:hlink>
          <a:srgbClr val="7AC5B9"/>
        </a:hlink>
        <a:folHlink>
          <a:srgbClr val="719F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576TGp_report_light</Template>
  <TotalTime>743</TotalTime>
  <Words>536</Words>
  <Application>Microsoft Office PowerPoint</Application>
  <PresentationFormat>Экран (4:3)</PresentationFormat>
  <Paragraphs>100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576TGp_report_light</vt:lpstr>
      <vt:lpstr>Основные понятия теории вероятности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PowerTemplate</dc:title>
  <dc:creator>Sasha</dc:creator>
  <cp:lastModifiedBy>Locadm</cp:lastModifiedBy>
  <cp:revision>60</cp:revision>
  <dcterms:created xsi:type="dcterms:W3CDTF">2010-03-02T02:27:28Z</dcterms:created>
  <dcterms:modified xsi:type="dcterms:W3CDTF">2023-10-12T11:50:44Z</dcterms:modified>
</cp:coreProperties>
</file>