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23.03.2016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628800"/>
            <a:ext cx="8458200" cy="135064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Способы фиксации динамики достижений учащихся.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923928" y="5517232"/>
            <a:ext cx="37689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Учитель начальных классов,</a:t>
            </a:r>
          </a:p>
          <a:p>
            <a:r>
              <a:rPr lang="ru-RU" dirty="0" smtClean="0"/>
              <a:t> ГОУ ЯО «Центр помощи детям» </a:t>
            </a:r>
          </a:p>
          <a:p>
            <a:r>
              <a:rPr lang="ru-RU" dirty="0" err="1" smtClean="0"/>
              <a:t>Бубнова</a:t>
            </a:r>
            <a:r>
              <a:rPr lang="ru-RU" dirty="0" smtClean="0"/>
              <a:t> Галина Александровна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Дополнительные страницы, которые можно приложить к </a:t>
            </a:r>
            <a:r>
              <a:rPr lang="ru-RU" b="1" dirty="0" err="1" smtClean="0"/>
              <a:t>портфолио</a:t>
            </a:r>
            <a:r>
              <a:rPr lang="ru-RU" b="1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— </a:t>
            </a:r>
            <a:r>
              <a:rPr lang="ru-RU" b="1" i="1" dirty="0" smtClean="0"/>
              <a:t>Я умею</a:t>
            </a:r>
            <a:r>
              <a:rPr lang="ru-RU" b="1" dirty="0" smtClean="0"/>
              <a:t> </a:t>
            </a:r>
            <a:r>
              <a:rPr lang="ru-RU" dirty="0" smtClean="0"/>
              <a:t>— описываем умения ребенка на данный этап (например, хорошо решает задачки, красиво рассказывает стихи и т.д.)</a:t>
            </a:r>
            <a:br>
              <a:rPr lang="ru-RU" dirty="0" smtClean="0"/>
            </a:br>
            <a:r>
              <a:rPr lang="ru-RU" b="1" dirty="0" smtClean="0"/>
              <a:t>— </a:t>
            </a:r>
            <a:r>
              <a:rPr lang="ru-RU" b="1" i="1" dirty="0" smtClean="0"/>
              <a:t>Мои планы</a:t>
            </a:r>
            <a:r>
              <a:rPr lang="ru-RU" b="1" dirty="0" smtClean="0"/>
              <a:t> </a:t>
            </a:r>
            <a:r>
              <a:rPr lang="ru-RU" dirty="0" smtClean="0"/>
              <a:t>– ребенок ставит для себя определенные цели, чему бы он хотел научиться или улучшить какие-либо умения, в ближайшем будущем (например, научиться красиво писать, выучить английский алфавит и т.д.)</a:t>
            </a:r>
            <a:br>
              <a:rPr lang="ru-RU" dirty="0" smtClean="0"/>
            </a:br>
            <a:r>
              <a:rPr lang="ru-RU" dirty="0" smtClean="0"/>
              <a:t>— </a:t>
            </a:r>
            <a:r>
              <a:rPr lang="ru-RU" b="1" i="1" dirty="0" smtClean="0"/>
              <a:t>Мой режим дня </a:t>
            </a:r>
            <a:r>
              <a:rPr lang="ru-RU" i="1" dirty="0" smtClean="0"/>
              <a:t>(Мой распорядок дня)</a:t>
            </a:r>
            <a:r>
              <a:rPr lang="ru-RU" dirty="0" smtClean="0"/>
              <a:t> – составьте с ребенком режим дня и постарайтесь придерживаться его</a:t>
            </a:r>
            <a:br>
              <a:rPr lang="ru-RU" dirty="0" smtClean="0"/>
            </a:br>
            <a:r>
              <a:rPr lang="ru-RU" dirty="0" smtClean="0"/>
              <a:t>— </a:t>
            </a:r>
            <a:r>
              <a:rPr lang="ru-RU" b="1" i="1" dirty="0" smtClean="0"/>
              <a:t>Техника чтения</a:t>
            </a:r>
            <a:r>
              <a:rPr lang="ru-RU" b="1" dirty="0" smtClean="0"/>
              <a:t> </a:t>
            </a:r>
            <a:r>
              <a:rPr lang="ru-RU" dirty="0" smtClean="0"/>
              <a:t>– здесь фиксируются все результаты проверок</a:t>
            </a:r>
            <a:br>
              <a:rPr lang="ru-RU" dirty="0" smtClean="0"/>
            </a:br>
            <a:r>
              <a:rPr lang="ru-RU" dirty="0" smtClean="0"/>
              <a:t>— </a:t>
            </a:r>
            <a:r>
              <a:rPr lang="ru-RU" b="1" i="1" dirty="0" smtClean="0"/>
              <a:t>Табель успеваемости за учебный год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— </a:t>
            </a:r>
            <a:r>
              <a:rPr lang="ru-RU" b="1" i="1" dirty="0" smtClean="0"/>
              <a:t>Мои каникулы </a:t>
            </a:r>
            <a:r>
              <a:rPr lang="ru-RU" i="1" dirty="0" smtClean="0"/>
              <a:t>(Летний отдых, Каникулы)</a:t>
            </a:r>
            <a:r>
              <a:rPr lang="ru-RU" dirty="0" smtClean="0"/>
              <a:t> – краткий рассказ ребенка о том, как я провел лето. Не забываем про фото или рисунок об отдыхе</a:t>
            </a:r>
            <a:br>
              <a:rPr lang="ru-RU" dirty="0" smtClean="0"/>
            </a:br>
            <a:r>
              <a:rPr lang="ru-RU" dirty="0" smtClean="0"/>
              <a:t>— </a:t>
            </a:r>
            <a:r>
              <a:rPr lang="ru-RU" b="1" i="1" dirty="0" smtClean="0"/>
              <a:t>Мои мечты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.</a:t>
            </a:r>
            <a:br>
              <a:rPr lang="ru-RU" b="1" dirty="0" smtClean="0"/>
            </a:br>
            <a:r>
              <a:rPr lang="ru-RU" dirty="0" smtClean="0"/>
              <a:t> Использование  </a:t>
            </a:r>
            <a:r>
              <a:rPr lang="ru-RU" dirty="0" err="1" smtClean="0"/>
              <a:t>портфолио</a:t>
            </a:r>
            <a:r>
              <a:rPr lang="ru-RU" dirty="0" smtClean="0"/>
              <a:t>  для  оценки образовательных   достижений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 </a:t>
            </a:r>
            <a:r>
              <a:rPr lang="ru-RU" sz="2800" dirty="0" smtClean="0"/>
              <a:t>Материалы </a:t>
            </a:r>
            <a:r>
              <a:rPr lang="ru-RU" sz="2800" dirty="0" err="1" smtClean="0"/>
              <a:t>портфолио</a:t>
            </a:r>
            <a:r>
              <a:rPr lang="ru-RU" sz="2800" dirty="0" smtClean="0"/>
              <a:t> могут использоваться в ходе промежуточной и итоговой аттестации для осуществления комплексной оценки предметных и </a:t>
            </a:r>
            <a:r>
              <a:rPr lang="ru-RU" sz="2800" dirty="0" err="1" smtClean="0"/>
              <a:t>метапредметных</a:t>
            </a:r>
            <a:r>
              <a:rPr lang="ru-RU" sz="2800" dirty="0" smtClean="0"/>
              <a:t> результатов, достигнутых учеником; для подготовки  характеристики образовательных достижений ученика по окончании начальной ступени обучения или при переводе в другое образовательное учреждение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 При осуществлении промежуточной и итоговой аттестации по отдельным предметам, материалы </a:t>
            </a:r>
            <a:r>
              <a:rPr lang="ru-RU" dirty="0" err="1" smtClean="0"/>
              <a:t>портфолио</a:t>
            </a:r>
            <a:r>
              <a:rPr lang="ru-RU" dirty="0" smtClean="0"/>
              <a:t>  могут служить дополнительным основанием для определения отметки в спорных случаях. Материалы </a:t>
            </a:r>
            <a:r>
              <a:rPr lang="ru-RU" dirty="0" err="1" smtClean="0"/>
              <a:t>портфолио</a:t>
            </a:r>
            <a:r>
              <a:rPr lang="ru-RU" dirty="0" smtClean="0"/>
              <a:t> могут служить основанием только для повышения итоговой отметки; отсутствие в </a:t>
            </a:r>
            <a:r>
              <a:rPr lang="ru-RU" dirty="0" err="1" smtClean="0"/>
              <a:t>портфолио</a:t>
            </a:r>
            <a:r>
              <a:rPr lang="ru-RU" dirty="0" smtClean="0"/>
              <a:t> каких-либо материалов, подтверждающих достижения ученика, не может служить основанием для понижения итоговой отметки.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57330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57330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 Оценка материалов </a:t>
            </a:r>
            <a:r>
              <a:rPr lang="ru-RU" dirty="0" err="1" smtClean="0"/>
              <a:t>портфолио</a:t>
            </a:r>
            <a:r>
              <a:rPr lang="ru-RU" dirty="0" smtClean="0"/>
              <a:t> и </a:t>
            </a:r>
            <a:r>
              <a:rPr lang="ru-RU" dirty="0" err="1" smtClean="0"/>
              <a:t>портфолио</a:t>
            </a:r>
            <a:r>
              <a:rPr lang="ru-RU" dirty="0" smtClean="0"/>
              <a:t> в целом осуществляется на </a:t>
            </a:r>
            <a:r>
              <a:rPr lang="ru-RU" dirty="0" err="1" smtClean="0"/>
              <a:t>содержательно-критериальной</a:t>
            </a:r>
            <a:r>
              <a:rPr lang="ru-RU" dirty="0" smtClean="0"/>
              <a:t> основе. Перевод  данных оценок в баллы, а также рейтинговое оценивание материалов </a:t>
            </a:r>
            <a:r>
              <a:rPr lang="ru-RU" dirty="0" err="1" smtClean="0"/>
              <a:t>портфолио</a:t>
            </a:r>
            <a:r>
              <a:rPr lang="ru-RU" dirty="0" smtClean="0"/>
              <a:t> и </a:t>
            </a:r>
            <a:r>
              <a:rPr lang="ru-RU" dirty="0" err="1" smtClean="0"/>
              <a:t>портфолио</a:t>
            </a:r>
            <a:r>
              <a:rPr lang="ru-RU" dirty="0" smtClean="0"/>
              <a:t> в целом, не допускается.</a:t>
            </a:r>
          </a:p>
          <a:p>
            <a:r>
              <a:rPr lang="ru-RU" dirty="0" smtClean="0"/>
              <a:t> Результаты оценивания  могут оформляться в виде краткого (при необходимости - развернутого) письменного экспертного заключения, подготовленного учителем и характеризующего особенности формирования универсальных учебных действий и личностного развития школьника, а также, по желанию ученика, в виде письменных отзывов родителей и одноклассников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Список использованной литературы и </a:t>
            </a:r>
            <a:r>
              <a:rPr lang="ru-RU" b="1" dirty="0" err="1" smtClean="0"/>
              <a:t>интернет-ресурсов</a:t>
            </a:r>
            <a:r>
              <a:rPr lang="ru-RU" b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 smtClean="0"/>
              <a:t>Список использованной литературы и </a:t>
            </a:r>
            <a:r>
              <a:rPr lang="ru-RU" b="1" dirty="0" err="1" smtClean="0"/>
              <a:t>интернет-ресурсов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Пейп</a:t>
            </a:r>
            <a:r>
              <a:rPr lang="ru-RU" dirty="0" smtClean="0"/>
              <a:t> С.Дж., </a:t>
            </a:r>
            <a:r>
              <a:rPr lang="ru-RU" dirty="0" err="1" smtClean="0"/>
              <a:t>Чошанов</a:t>
            </a:r>
            <a:r>
              <a:rPr lang="ru-RU" dirty="0" smtClean="0"/>
              <a:t> М. Учебные </a:t>
            </a:r>
            <a:r>
              <a:rPr lang="ru-RU" dirty="0" err="1" smtClean="0"/>
              <a:t>портфолио</a:t>
            </a:r>
            <a:r>
              <a:rPr lang="ru-RU" dirty="0" smtClean="0"/>
              <a:t> – новая форма контроля и оценки достижений учащихся // Директор школы. – 1998. – № 3. – с.76.</a:t>
            </a:r>
          </a:p>
          <a:p>
            <a:r>
              <a:rPr lang="ru-RU" dirty="0" smtClean="0"/>
              <a:t>Большая книга о маленькой школе / Под ред. Т.В. </a:t>
            </a:r>
            <a:r>
              <a:rPr lang="ru-RU" dirty="0" err="1" smtClean="0"/>
              <a:t>Светенко</a:t>
            </a:r>
            <a:r>
              <a:rPr lang="ru-RU" dirty="0" smtClean="0"/>
              <a:t>, И.В. </a:t>
            </a:r>
            <a:r>
              <a:rPr lang="ru-RU" dirty="0" err="1" smtClean="0"/>
              <a:t>Галковской</a:t>
            </a:r>
            <a:r>
              <a:rPr lang="ru-RU" dirty="0" smtClean="0"/>
              <a:t>. – Псков: ПГПИ, 2003. – с.242.</a:t>
            </a:r>
          </a:p>
          <a:p>
            <a:r>
              <a:rPr lang="ru-RU" dirty="0" smtClean="0"/>
              <a:t>Новые педагогические и информационные технологии в системе образования /Под ред. </a:t>
            </a:r>
            <a:r>
              <a:rPr lang="ru-RU" dirty="0" err="1" smtClean="0"/>
              <a:t>Е.С.Полат</a:t>
            </a:r>
            <a:r>
              <a:rPr lang="ru-RU" dirty="0" smtClean="0"/>
              <a:t>. – М.: </a:t>
            </a:r>
            <a:r>
              <a:rPr lang="ru-RU" dirty="0" err="1" smtClean="0"/>
              <a:t>Аcademia</a:t>
            </a:r>
            <a:r>
              <a:rPr lang="ru-RU" dirty="0" smtClean="0"/>
              <a:t>, 2000. – С.151.</a:t>
            </a:r>
          </a:p>
          <a:p>
            <a:r>
              <a:rPr lang="ru-RU" dirty="0" smtClean="0"/>
              <a:t>Новикова Т.Г., </a:t>
            </a:r>
            <a:r>
              <a:rPr lang="ru-RU" dirty="0" err="1" smtClean="0"/>
              <a:t>Пинская</a:t>
            </a:r>
            <a:r>
              <a:rPr lang="ru-RU" dirty="0" smtClean="0"/>
              <a:t> М.А., </a:t>
            </a:r>
            <a:r>
              <a:rPr lang="ru-RU" dirty="0" err="1" smtClean="0"/>
              <a:t>Прутченков</a:t>
            </a:r>
            <a:r>
              <a:rPr lang="ru-RU" dirty="0" smtClean="0"/>
              <a:t> А.С., Федотова Е.Е. </a:t>
            </a:r>
            <a:r>
              <a:rPr lang="ru-RU" dirty="0" err="1" smtClean="0"/>
              <a:t>Портфолио</a:t>
            </a:r>
            <a:r>
              <a:rPr lang="ru-RU" dirty="0" smtClean="0"/>
              <a:t> в профильном обучении (анализ зарубежного опыта) // Профильная школа. 2005.– №3., стр. 45 – 56.</a:t>
            </a:r>
          </a:p>
          <a:p>
            <a:r>
              <a:rPr lang="ru-RU" dirty="0" smtClean="0"/>
              <a:t>Новикова Т.Г., </a:t>
            </a:r>
            <a:r>
              <a:rPr lang="ru-RU" dirty="0" err="1" smtClean="0"/>
              <a:t>Прутченков</a:t>
            </a:r>
            <a:r>
              <a:rPr lang="ru-RU" dirty="0" smtClean="0"/>
              <a:t> А.С. Предупреждение ошибок при использовании </a:t>
            </a:r>
            <a:r>
              <a:rPr lang="ru-RU" dirty="0" err="1" smtClean="0"/>
              <a:t>портфолио</a:t>
            </a:r>
            <a:r>
              <a:rPr lang="ru-RU" dirty="0" smtClean="0"/>
              <a:t>. // Профильная школа. 2006. – №3, стр. 51-53.</a:t>
            </a:r>
          </a:p>
          <a:p>
            <a:r>
              <a:rPr lang="ru-RU" dirty="0" smtClean="0"/>
              <a:t>Новикова Т.Г., </a:t>
            </a:r>
            <a:r>
              <a:rPr lang="ru-RU" dirty="0" err="1" smtClean="0"/>
              <a:t>Пинская</a:t>
            </a:r>
            <a:r>
              <a:rPr lang="ru-RU" dirty="0" smtClean="0"/>
              <a:t> М.А., </a:t>
            </a:r>
            <a:r>
              <a:rPr lang="ru-RU" dirty="0" err="1" smtClean="0"/>
              <a:t>Прутченков</a:t>
            </a:r>
            <a:r>
              <a:rPr lang="ru-RU" dirty="0" smtClean="0"/>
              <a:t> А.С., Федотова Е.Е. Использование </a:t>
            </a:r>
            <a:r>
              <a:rPr lang="ru-RU" dirty="0" err="1" smtClean="0"/>
              <a:t>портфолио</a:t>
            </a:r>
            <a:r>
              <a:rPr lang="ru-RU" dirty="0" smtClean="0"/>
              <a:t> учащегося в </a:t>
            </a:r>
            <a:r>
              <a:rPr lang="ru-RU" dirty="0" err="1" smtClean="0"/>
              <a:t>предпрофильной</a:t>
            </a:r>
            <a:r>
              <a:rPr lang="ru-RU" dirty="0" smtClean="0"/>
              <a:t> подготовке и профильном обучении. Методическое пособие. – М.: , 2008. - 114 с.</a:t>
            </a:r>
          </a:p>
          <a:p>
            <a:r>
              <a:rPr lang="ru-RU" dirty="0" smtClean="0"/>
              <a:t>Портал “Солнышко” http://www.solnet.ee/</a:t>
            </a:r>
          </a:p>
          <a:p>
            <a:r>
              <a:rPr lang="ru-RU" dirty="0" smtClean="0"/>
              <a:t>Сеть творчески работающих учителей http://www.it-n.ru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196752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Вопросы для обсуждения: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636912"/>
            <a:ext cx="8458200" cy="914400"/>
          </a:xfrm>
        </p:spPr>
        <p:txBody>
          <a:bodyPr>
            <a:normAutofit fontScale="25000" lnSpcReduction="20000"/>
          </a:bodyPr>
          <a:lstStyle/>
          <a:p>
            <a:r>
              <a:rPr lang="ru-RU" sz="11200" dirty="0" err="1" smtClean="0"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 в школе</a:t>
            </a:r>
          </a:p>
          <a:p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Нужно ли оформлять </a:t>
            </a:r>
            <a:r>
              <a:rPr lang="ru-RU" sz="11200" dirty="0" err="1" smtClean="0"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 нашим детям?</a:t>
            </a:r>
          </a:p>
          <a:p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Каким мы его видим.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Что  такое  </a:t>
            </a:r>
            <a:r>
              <a:rPr lang="ru-RU" b="1" dirty="0" err="1" smtClean="0"/>
              <a:t>портфолио</a:t>
            </a:r>
            <a:r>
              <a:rPr lang="ru-RU" b="1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err="1" smtClean="0"/>
              <a:t>Портфолио</a:t>
            </a:r>
            <a:r>
              <a:rPr lang="ru-RU" b="1" dirty="0" smtClean="0"/>
              <a:t> (мои достижения) - </a:t>
            </a:r>
            <a:r>
              <a:rPr lang="ru-RU" dirty="0" smtClean="0"/>
              <a:t>это портфель индивидуальных достижений (комплект документов), представляющих комплект сертифицированных индивидуальных достижений и исполняющих роль накопительной оценки.</a:t>
            </a:r>
          </a:p>
          <a:p>
            <a:pPr>
              <a:buNone/>
            </a:pPr>
            <a:r>
              <a:rPr lang="ru-RU" dirty="0" smtClean="0"/>
              <a:t>В первую очередь, </a:t>
            </a:r>
            <a:r>
              <a:rPr lang="ru-RU" dirty="0" err="1" smtClean="0"/>
              <a:t>портфолио</a:t>
            </a:r>
            <a:r>
              <a:rPr lang="ru-RU" dirty="0" smtClean="0"/>
              <a:t> – это продукт какой-то деятельности: учебной, социальной, индивидуальной, творческой.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Зачем  нужно  и  нужно  ли  </a:t>
            </a:r>
            <a:r>
              <a:rPr lang="ru-RU" b="1" dirty="0" err="1" smtClean="0"/>
              <a:t>портфолио</a:t>
            </a:r>
            <a:r>
              <a:rPr lang="ru-RU" b="1" dirty="0" smtClean="0"/>
              <a:t> ученика?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pPr lvl="1">
              <a:buNone/>
            </a:pPr>
            <a:r>
              <a:rPr lang="ru-RU" dirty="0" smtClean="0"/>
              <a:t>С помощью </a:t>
            </a:r>
            <a:r>
              <a:rPr lang="ru-RU" dirty="0" err="1" smtClean="0"/>
              <a:t>портфолио</a:t>
            </a:r>
            <a:r>
              <a:rPr lang="ru-RU" dirty="0" smtClean="0"/>
              <a:t> можно проследить индивидуальный прогресс каждого учащегося в процессе обучения, причем вне прямого сравнения с достижениями других учеников.</a:t>
            </a:r>
          </a:p>
          <a:p>
            <a:pPr lvl="1">
              <a:buNone/>
            </a:pPr>
            <a:r>
              <a:rPr lang="ru-RU" dirty="0" smtClean="0"/>
              <a:t>Папка, в которой собран экстракт жизни ученика, начиная с нулевого класса или даже с детского сада, все то, о чем не сказали школьные оценки и краткие характеристики, – это и есть </a:t>
            </a:r>
            <a:r>
              <a:rPr lang="ru-RU" dirty="0" err="1" smtClean="0"/>
              <a:t>портфолио</a:t>
            </a:r>
            <a:r>
              <a:rPr lang="ru-RU" dirty="0" smtClean="0"/>
              <a:t> школьника. </a:t>
            </a:r>
            <a:r>
              <a:rPr lang="ru-RU" dirty="0" smtClean="0"/>
              <a:t>На </a:t>
            </a:r>
            <a:r>
              <a:rPr lang="ru-RU" dirty="0" smtClean="0"/>
              <a:t>сегодняшний день у нас есть ЕГЭ, есть текущие оценки, которые дают представление об успеваемости, а есть </a:t>
            </a:r>
            <a:r>
              <a:rPr lang="ru-RU" dirty="0" err="1" smtClean="0"/>
              <a:t>портфолио</a:t>
            </a:r>
            <a:r>
              <a:rPr lang="ru-RU" dirty="0" smtClean="0"/>
              <a:t>, которое нужно, чтобы раскрыть ребенка как многостороннюю личность».</a:t>
            </a:r>
          </a:p>
          <a:p>
            <a:pPr lvl="1">
              <a:buNone/>
            </a:pPr>
            <a:r>
              <a:rPr lang="ru-RU" b="1" dirty="0" smtClean="0"/>
              <a:t>Ученик сам решает: что ему нужно рассказать о себе.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011616" cy="52352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Основные цели и задачи ведения </a:t>
            </a:r>
            <a:r>
              <a:rPr lang="ru-RU" sz="2800" dirty="0" err="1" smtClean="0"/>
              <a:t>Портфолио</a:t>
            </a:r>
            <a:r>
              <a:rPr lang="ru-RU" sz="2800" dirty="0" smtClean="0"/>
              <a:t> в начальных классах: 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создание ситуации успеха для каждого ученика, повышение самооценки и уверенности собственных возможностях;</a:t>
            </a:r>
          </a:p>
          <a:p>
            <a:r>
              <a:rPr lang="ru-RU" dirty="0" smtClean="0"/>
              <a:t>максимальное раскрытие индивидуальных способностей каждого ребенка;</a:t>
            </a:r>
          </a:p>
          <a:p>
            <a:r>
              <a:rPr lang="ru-RU" dirty="0" smtClean="0"/>
              <a:t>развитие познавательных интересов учащихся и формирование готовности к самостоятельному познанию;</a:t>
            </a:r>
          </a:p>
          <a:p>
            <a:r>
              <a:rPr lang="ru-RU" dirty="0" smtClean="0"/>
              <a:t>формирование установки на творческую деятельность и умений творческой деятельности, развитие мотивации дальнейшего творческого роста;</a:t>
            </a:r>
          </a:p>
          <a:p>
            <a:r>
              <a:rPr lang="ru-RU" dirty="0" smtClean="0"/>
              <a:t>формирование положительных моральных и нравственных качеств личности;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Девизом работы с </a:t>
            </a:r>
            <a:r>
              <a:rPr lang="ru-RU" b="1" dirty="0" err="1" smtClean="0"/>
              <a:t>Портфолио</a:t>
            </a:r>
            <a:r>
              <a:rPr lang="ru-RU" b="1" dirty="0" smtClean="0"/>
              <a:t> ученика начальной школы должна стать фраза</a:t>
            </a:r>
            <a:r>
              <a:rPr lang="en-US" b="1" dirty="0" smtClean="0"/>
              <a:t>:</a:t>
            </a:r>
          </a:p>
          <a:p>
            <a:pPr>
              <a:buNone/>
            </a:pPr>
            <a:r>
              <a:rPr lang="ru-RU" b="1" dirty="0" smtClean="0"/>
              <a:t>«Каждодневный творческий процесс ученика должен быть зафиксирован.»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Возможный вариант составления </a:t>
            </a:r>
            <a:r>
              <a:rPr lang="ru-RU" b="1" dirty="0" err="1" smtClean="0"/>
              <a:t>Портфолио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Титульный лист. </a:t>
            </a:r>
            <a:endParaRPr lang="ru-RU" dirty="0" smtClean="0"/>
          </a:p>
          <a:p>
            <a:r>
              <a:rPr lang="ru-RU" dirty="0" smtClean="0"/>
              <a:t>Раздел “</a:t>
            </a:r>
            <a:r>
              <a:rPr lang="ru-RU" b="1" dirty="0" smtClean="0"/>
              <a:t>Мой мир</a:t>
            </a:r>
            <a:r>
              <a:rPr lang="ru-RU" dirty="0" smtClean="0"/>
              <a:t>”.</a:t>
            </a:r>
          </a:p>
          <a:p>
            <a:r>
              <a:rPr lang="ru-RU" dirty="0" smtClean="0"/>
              <a:t>“</a:t>
            </a:r>
            <a:r>
              <a:rPr lang="ru-RU" b="1" dirty="0" smtClean="0"/>
              <a:t>Мое имя” </a:t>
            </a:r>
            <a:endParaRPr lang="ru-RU" dirty="0" smtClean="0"/>
          </a:p>
          <a:p>
            <a:r>
              <a:rPr lang="ru-RU" dirty="0" smtClean="0"/>
              <a:t>“</a:t>
            </a:r>
            <a:r>
              <a:rPr lang="ru-RU" b="1" dirty="0" smtClean="0"/>
              <a:t>Моя семья</a:t>
            </a:r>
            <a:r>
              <a:rPr lang="ru-RU" dirty="0" smtClean="0"/>
              <a:t>” </a:t>
            </a:r>
          </a:p>
          <a:p>
            <a:r>
              <a:rPr lang="ru-RU" dirty="0" smtClean="0"/>
              <a:t>“</a:t>
            </a:r>
            <a:r>
              <a:rPr lang="ru-RU" b="1" dirty="0" smtClean="0"/>
              <a:t>Мой город”</a:t>
            </a:r>
            <a:endParaRPr lang="ru-RU" dirty="0" smtClean="0"/>
          </a:p>
          <a:p>
            <a:r>
              <a:rPr lang="ru-RU" dirty="0" smtClean="0"/>
              <a:t>“</a:t>
            </a:r>
            <a:r>
              <a:rPr lang="ru-RU" b="1" dirty="0" smtClean="0"/>
              <a:t>Мои друзья”</a:t>
            </a:r>
            <a:endParaRPr lang="ru-RU" dirty="0" smtClean="0"/>
          </a:p>
          <a:p>
            <a:r>
              <a:rPr lang="ru-RU" dirty="0" smtClean="0"/>
              <a:t>“</a:t>
            </a:r>
            <a:r>
              <a:rPr lang="ru-RU" b="1" dirty="0" smtClean="0"/>
              <a:t>Мои увлечения” </a:t>
            </a:r>
            <a:endParaRPr lang="ru-RU" dirty="0" smtClean="0"/>
          </a:p>
          <a:p>
            <a:r>
              <a:rPr lang="ru-RU" dirty="0" smtClean="0"/>
              <a:t>“</a:t>
            </a:r>
            <a:r>
              <a:rPr lang="ru-RU" b="1" dirty="0" smtClean="0"/>
              <a:t>Моя школа”, “Мои педагоги”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Раздел “</a:t>
            </a:r>
            <a:r>
              <a:rPr lang="ru-RU" b="1" dirty="0" smtClean="0"/>
              <a:t>Моя учеба</a:t>
            </a:r>
            <a:r>
              <a:rPr lang="ru-RU" dirty="0" smtClean="0"/>
              <a:t>”.</a:t>
            </a:r>
          </a:p>
          <a:p>
            <a:r>
              <a:rPr lang="ru-RU" dirty="0" smtClean="0"/>
              <a:t>“</a:t>
            </a:r>
            <a:r>
              <a:rPr lang="ru-RU" b="1" dirty="0" smtClean="0"/>
              <a:t>Мое творчество”</a:t>
            </a:r>
            <a:endParaRPr lang="ru-RU" dirty="0" smtClean="0"/>
          </a:p>
          <a:p>
            <a:r>
              <a:rPr lang="ru-RU" dirty="0" smtClean="0"/>
              <a:t>“</a:t>
            </a:r>
            <a:r>
              <a:rPr lang="ru-RU" b="1" dirty="0" smtClean="0"/>
              <a:t>Мои впечатления</a:t>
            </a:r>
            <a:r>
              <a:rPr lang="ru-RU" dirty="0" smtClean="0"/>
              <a:t>”. </a:t>
            </a:r>
          </a:p>
          <a:p>
            <a:r>
              <a:rPr lang="ru-RU" dirty="0" smtClean="0"/>
              <a:t>“</a:t>
            </a:r>
            <a:r>
              <a:rPr lang="ru-RU" b="1" dirty="0" smtClean="0"/>
              <a:t>Мои </a:t>
            </a:r>
            <a:r>
              <a:rPr lang="ru-RU" b="1" dirty="0" smtClean="0"/>
              <a:t> достижения</a:t>
            </a:r>
            <a:r>
              <a:rPr lang="ru-RU" dirty="0" smtClean="0"/>
              <a:t>”.</a:t>
            </a:r>
            <a:endParaRPr lang="ru-RU" dirty="0" smtClean="0"/>
          </a:p>
          <a:p>
            <a:r>
              <a:rPr lang="ru-RU" dirty="0" smtClean="0"/>
              <a:t>“</a:t>
            </a:r>
            <a:r>
              <a:rPr lang="ru-RU" b="1" dirty="0" smtClean="0"/>
              <a:t>Мои достижения</a:t>
            </a:r>
            <a:r>
              <a:rPr lang="ru-RU" dirty="0" smtClean="0"/>
              <a:t>”.</a:t>
            </a:r>
          </a:p>
          <a:p>
            <a:r>
              <a:rPr lang="ru-RU" dirty="0" smtClean="0"/>
              <a:t>“</a:t>
            </a:r>
            <a:r>
              <a:rPr lang="ru-RU" b="1" dirty="0" smtClean="0"/>
              <a:t>Отзывы и пожелания”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839200" cy="1171600"/>
          </a:xfrm>
        </p:spPr>
        <p:txBody>
          <a:bodyPr/>
          <a:lstStyle/>
          <a:p>
            <a:r>
              <a:rPr lang="ru-RU" b="1" dirty="0" smtClean="0"/>
              <a:t>Вывод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lnSpc>
                <a:spcPct val="170000"/>
              </a:lnSpc>
            </a:pPr>
            <a:r>
              <a:rPr lang="ru-RU" sz="8000" b="1" dirty="0" err="1" smtClean="0"/>
              <a:t>Портфолио</a:t>
            </a:r>
            <a:r>
              <a:rPr lang="ru-RU" sz="8000" b="1" dirty="0" smtClean="0"/>
              <a:t> –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перспективная форма представления индивидуальной направленности учебных достижений конкретного ученика.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выпускника может служить дополнением к результатам ЕГЭ или каких-либо иных форм экзаменов при поступлении в ВУЗ, поскольку наиболее полно покрывает тот дефицит информации об абитуриенте, который неизбежен при любой экзаменационной процедуре.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в качестве накопительной оценки отражает устойчивые и долговременные образовательные результаты, компенсируя эффект случайного успеха или неуспеха в ситуации экзамена, тестирования</a:t>
            </a:r>
          </a:p>
          <a:p>
            <a:pPr>
              <a:lnSpc>
                <a:spcPct val="170000"/>
              </a:lnSpc>
            </a:pPr>
            <a:r>
              <a:rPr lang="ru-RU" sz="8000" dirty="0" smtClean="0"/>
              <a:t/>
            </a:r>
            <a:br>
              <a:rPr lang="ru-RU" sz="8000" dirty="0" smtClean="0"/>
            </a:b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244</TotalTime>
  <Words>743</Words>
  <Application>Microsoft Office PowerPoint</Application>
  <PresentationFormat>Экран (4:3)</PresentationFormat>
  <Paragraphs>66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Способы фиксации динамики достижений учащихся.  </vt:lpstr>
      <vt:lpstr>Вопросы для обсуждения:    </vt:lpstr>
      <vt:lpstr>Что  такое  портфолио?</vt:lpstr>
      <vt:lpstr>Зачем  нужно  и  нужно  ли  портфолио ученика?</vt:lpstr>
      <vt:lpstr>Основные цели и задачи ведения Портфолио в начальных классах:  </vt:lpstr>
      <vt:lpstr>Слайд 6</vt:lpstr>
      <vt:lpstr>Возможный вариант составления Портфолио:</vt:lpstr>
      <vt:lpstr>Слайд 8</vt:lpstr>
      <vt:lpstr>Вывод</vt:lpstr>
      <vt:lpstr>Дополнительные страницы, которые можно приложить к портфолио: </vt:lpstr>
      <vt:lpstr>.  Использование  портфолио  для  оценки образовательных   достижений </vt:lpstr>
      <vt:lpstr>Слайд 12</vt:lpstr>
      <vt:lpstr>Слайд 13</vt:lpstr>
      <vt:lpstr>Список использованной литературы и интернет-ресурсов.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Способы фиксации динамики достижений учащихся.  </dc:title>
  <dc:creator>Бубнова Галина Александровна</dc:creator>
  <cp:lastModifiedBy>Бубнова</cp:lastModifiedBy>
  <cp:revision>27</cp:revision>
  <dcterms:created xsi:type="dcterms:W3CDTF">2016-03-22T09:42:53Z</dcterms:created>
  <dcterms:modified xsi:type="dcterms:W3CDTF">2016-03-23T11:30:24Z</dcterms:modified>
</cp:coreProperties>
</file>