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508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062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59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260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60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30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058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362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898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569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077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22CA0-3E18-4550-9FF8-45AD0877E7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A89BE-C567-45D2-B7E9-ECECABF3A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723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preview/?text=i%20feel%20good%20&#1087;&#1077;&#1089;&#1085;&#1103;&amp;path=yandex_search&amp;parent-reqid=1648666648045256-9776188498736337434-vla1-2336-vla-l7-balancer-8080-BAL-3269&amp;from_type=vast&amp;filmId=102431350900081853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preview/?text=Let%20my%20people%20go&amp;path=yandex_search&amp;parent-reqid=1648667540931904-10027446933500585453-sas2-0761-sas-l7-balancer-8080-BAL-2893&amp;from_type=vast&amp;filmId=162134930584358997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preview/?text=Everything%20At%20Once&amp;path=yandex_search&amp;parent-reqid=1648667055417311-1394832371504918419-vla1-4688-vla-l7-balancer-8080-BAL-8395&amp;from_type=vast&amp;filmId=29186891623736745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ndex.ru/video/preview/?filmId=7005634830480019414&amp;text=I+saw+you+danc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preview/?filmId=6788408426850926813&amp;reqid=1648668163535024-11975373799232574548-sas3-0841-245-sas-l7-balancer-8080-BAL-7918&amp;suggest_reqid=669534818164822491081632350957031&amp;text=I+just+call+to+say++I+love+yo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glish-study-cafe.ru/index.php/anglijskij-detyam/detskie-pesni/186-detskie-pesni/886-two-magic-word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1" cy="71863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5999" y="1519707"/>
            <a:ext cx="49759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Совместное пение на уроке –это могучее </a:t>
            </a:r>
            <a:r>
              <a:rPr lang="ru-RU" b="1" i="1" dirty="0" smtClean="0">
                <a:solidFill>
                  <a:srgbClr val="002060"/>
                </a:solidFill>
              </a:rPr>
              <a:t>педагогическое средство</a:t>
            </a:r>
            <a:r>
              <a:rPr lang="ru-RU" b="1" i="1" dirty="0">
                <a:solidFill>
                  <a:srgbClr val="002060"/>
                </a:solidFill>
              </a:rPr>
              <a:t>, которое организует</a:t>
            </a:r>
            <a:r>
              <a:rPr lang="ru-RU" b="1" i="1" dirty="0" smtClean="0">
                <a:solidFill>
                  <a:srgbClr val="002060"/>
                </a:solidFill>
              </a:rPr>
              <a:t>, объединяет </a:t>
            </a:r>
            <a:r>
              <a:rPr lang="ru-RU" b="1" i="1" dirty="0">
                <a:solidFill>
                  <a:srgbClr val="002060"/>
                </a:solidFill>
              </a:rPr>
              <a:t>школьников</a:t>
            </a:r>
            <a:r>
              <a:rPr lang="ru-RU" b="1" i="1" dirty="0" smtClean="0">
                <a:solidFill>
                  <a:srgbClr val="002060"/>
                </a:solidFill>
              </a:rPr>
              <a:t>, воспитывает </a:t>
            </a:r>
            <a:r>
              <a:rPr lang="ru-RU" b="1" i="1" dirty="0">
                <a:solidFill>
                  <a:srgbClr val="002060"/>
                </a:solidFill>
              </a:rPr>
              <a:t>их чувства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</a:p>
          <a:p>
            <a:pPr algn="r"/>
            <a:r>
              <a:rPr lang="ru-RU" b="1" i="1" dirty="0" err="1" smtClean="0">
                <a:solidFill>
                  <a:srgbClr val="002060"/>
                </a:solidFill>
              </a:rPr>
              <a:t>К.Д.Ушинский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0924" y="3400023"/>
            <a:ext cx="8976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Использование </a:t>
            </a:r>
            <a:r>
              <a:rPr lang="ru-RU" sz="3600" b="1" i="1" dirty="0">
                <a:solidFill>
                  <a:srgbClr val="002060"/>
                </a:solidFill>
              </a:rPr>
              <a:t>аутентичных песен на английском языке для реализации образовательных и воспитательных </a:t>
            </a:r>
            <a:r>
              <a:rPr lang="ru-RU" sz="3600" b="1" i="1" dirty="0" smtClean="0">
                <a:solidFill>
                  <a:srgbClr val="002060"/>
                </a:solidFill>
              </a:rPr>
              <a:t>задач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314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388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1" cy="71863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82592" y="811369"/>
            <a:ext cx="6491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Песня - важный элемент </a:t>
            </a:r>
            <a:r>
              <a:rPr lang="ru-RU" sz="2800" b="1" i="1" dirty="0" smtClean="0">
                <a:solidFill>
                  <a:srgbClr val="002060"/>
                </a:solidFill>
              </a:rPr>
              <a:t>любого языка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2592" y="2228045"/>
            <a:ext cx="87889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Федеральный государственный образовательный стандарт среднего (полного) общего образования ориентирован на становление личностных характеристик ученика. Современный выпускник школы должен стать креативной и критически мыслящей личностью, социально активной, уважающей закон и правопорядок, осознающей свою ответственность перед обществом и государством, уважающей мнение других людей, умеющей вести конструктивный диалог.</a:t>
            </a:r>
          </a:p>
        </p:txBody>
      </p:sp>
    </p:spTree>
    <p:extLst>
      <p:ext uri="{BB962C8B-B14F-4D97-AF65-F5344CB8AC3E}">
        <p14:creationId xmlns="" xmlns:p14="http://schemas.microsoft.com/office/powerpoint/2010/main" val="92036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1" cy="71863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83347" y="1790164"/>
            <a:ext cx="8461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Аспекты работы </a:t>
            </a:r>
            <a:r>
              <a:rPr lang="ru-RU" sz="2400" b="1" i="1" dirty="0" smtClean="0">
                <a:solidFill>
                  <a:srgbClr val="002060"/>
                </a:solidFill>
              </a:rPr>
              <a:t>над песней: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</a:rPr>
              <a:t>грамматический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rgbClr val="002060"/>
                </a:solidFill>
              </a:rPr>
              <a:t>ф</a:t>
            </a:r>
            <a:r>
              <a:rPr lang="ru-RU" sz="2400" b="1" i="1" dirty="0" smtClean="0">
                <a:solidFill>
                  <a:srgbClr val="002060"/>
                </a:solidFill>
              </a:rPr>
              <a:t>онетический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</a:rPr>
              <a:t>технический </a:t>
            </a:r>
            <a:r>
              <a:rPr lang="ru-RU" sz="2400" b="1" i="1" dirty="0">
                <a:solidFill>
                  <a:srgbClr val="002060"/>
                </a:solidFill>
              </a:rPr>
              <a:t>(способы </a:t>
            </a:r>
            <a:r>
              <a:rPr lang="ru-RU" sz="2400" b="1" i="1" dirty="0" smtClean="0">
                <a:solidFill>
                  <a:srgbClr val="002060"/>
                </a:solidFill>
              </a:rPr>
              <a:t>запоминания содержания </a:t>
            </a:r>
            <a:r>
              <a:rPr lang="ru-RU" sz="2400" b="1" i="1" dirty="0">
                <a:solidFill>
                  <a:srgbClr val="002060"/>
                </a:solidFill>
              </a:rPr>
              <a:t>песни</a:t>
            </a:r>
            <a:r>
              <a:rPr lang="ru-RU" sz="2400" b="1" i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</a:rPr>
              <a:t>лексический </a:t>
            </a:r>
            <a:r>
              <a:rPr lang="ru-RU" sz="2400" b="1" i="1" dirty="0">
                <a:solidFill>
                  <a:srgbClr val="002060"/>
                </a:solidFill>
              </a:rPr>
              <a:t>(содержание песни)</a:t>
            </a:r>
          </a:p>
        </p:txBody>
      </p:sp>
    </p:spTree>
    <p:extLst>
      <p:ext uri="{BB962C8B-B14F-4D97-AF65-F5344CB8AC3E}">
        <p14:creationId xmlns="" xmlns:p14="http://schemas.microsoft.com/office/powerpoint/2010/main" val="145175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1" cy="71863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34030" y="1429555"/>
            <a:ext cx="89239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зависимости от методической </a:t>
            </a:r>
            <a:r>
              <a:rPr lang="ru-RU" sz="2000" b="1" dirty="0" smtClean="0">
                <a:solidFill>
                  <a:srgbClr val="002060"/>
                </a:solidFill>
              </a:rPr>
              <a:t>задачи отдельного </a:t>
            </a:r>
            <a:r>
              <a:rPr lang="ru-RU" sz="2000" b="1" dirty="0">
                <a:solidFill>
                  <a:srgbClr val="002060"/>
                </a:solidFill>
              </a:rPr>
              <a:t>этапа песенный </a:t>
            </a:r>
            <a:r>
              <a:rPr lang="ru-RU" sz="2000" b="1" dirty="0" smtClean="0">
                <a:solidFill>
                  <a:srgbClr val="002060"/>
                </a:solidFill>
              </a:rPr>
              <a:t>материал используется: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для </a:t>
            </a:r>
            <a:r>
              <a:rPr lang="ru-RU" sz="2000" b="1" dirty="0">
                <a:solidFill>
                  <a:srgbClr val="002060"/>
                </a:solidFill>
              </a:rPr>
              <a:t>фонетической зарядки на начальном </a:t>
            </a:r>
            <a:r>
              <a:rPr lang="ru-RU" sz="2000" b="1" dirty="0" smtClean="0">
                <a:solidFill>
                  <a:srgbClr val="002060"/>
                </a:solidFill>
              </a:rPr>
              <a:t>этапе урока;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этапе введения, первичного закрепления, </a:t>
            </a:r>
            <a:r>
              <a:rPr lang="ru-RU" sz="2000" b="1" dirty="0" smtClean="0">
                <a:solidFill>
                  <a:srgbClr val="002060"/>
                </a:solidFill>
              </a:rPr>
              <a:t>а также </a:t>
            </a:r>
            <a:r>
              <a:rPr lang="ru-RU" sz="2000" b="1" dirty="0">
                <a:solidFill>
                  <a:srgbClr val="002060"/>
                </a:solidFill>
              </a:rPr>
              <a:t>тренировки  учащихся  в </a:t>
            </a:r>
            <a:r>
              <a:rPr lang="ru-RU" sz="2000" b="1" dirty="0" smtClean="0">
                <a:solidFill>
                  <a:srgbClr val="002060"/>
                </a:solidFill>
              </a:rPr>
              <a:t>употреблении лексического </a:t>
            </a:r>
            <a:r>
              <a:rPr lang="ru-RU" sz="2000" b="1" dirty="0">
                <a:solidFill>
                  <a:srgbClr val="002060"/>
                </a:solidFill>
              </a:rPr>
              <a:t>и грамматического материала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любом этапе урока как стимул для </a:t>
            </a:r>
            <a:r>
              <a:rPr lang="ru-RU" sz="2000" b="1" dirty="0" smtClean="0">
                <a:solidFill>
                  <a:srgbClr val="002060"/>
                </a:solidFill>
              </a:rPr>
              <a:t>развития речевых </a:t>
            </a:r>
            <a:r>
              <a:rPr lang="ru-RU" sz="2000" b="1" dirty="0">
                <a:solidFill>
                  <a:srgbClr val="002060"/>
                </a:solidFill>
              </a:rPr>
              <a:t>навыков и умений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как </a:t>
            </a:r>
            <a:r>
              <a:rPr lang="ru-RU" sz="2000" b="1" dirty="0">
                <a:solidFill>
                  <a:srgbClr val="002060"/>
                </a:solidFill>
              </a:rPr>
              <a:t>своего рода релаксация в середине </a:t>
            </a:r>
            <a:r>
              <a:rPr lang="ru-RU" sz="2000" b="1" dirty="0" smtClean="0">
                <a:solidFill>
                  <a:srgbClr val="002060"/>
                </a:solidFill>
              </a:rPr>
              <a:t>или конце </a:t>
            </a:r>
            <a:r>
              <a:rPr lang="ru-RU" sz="2000" b="1" dirty="0">
                <a:solidFill>
                  <a:srgbClr val="002060"/>
                </a:solidFill>
              </a:rPr>
              <a:t>урока, когда учащимся </a:t>
            </a:r>
            <a:r>
              <a:rPr lang="ru-RU" sz="2000" b="1" dirty="0" smtClean="0">
                <a:solidFill>
                  <a:srgbClr val="002060"/>
                </a:solidFill>
              </a:rPr>
              <a:t>необходим а разрядка</a:t>
            </a:r>
            <a:r>
              <a:rPr lang="ru-RU" sz="2000" b="1" dirty="0">
                <a:solidFill>
                  <a:srgbClr val="002060"/>
                </a:solidFill>
              </a:rPr>
              <a:t>, снимающая напряжение </a:t>
            </a:r>
            <a:r>
              <a:rPr lang="ru-RU" sz="2000" b="1" dirty="0" smtClean="0">
                <a:solidFill>
                  <a:srgbClr val="002060"/>
                </a:solidFill>
              </a:rPr>
              <a:t>и восстанавливающая </a:t>
            </a:r>
            <a:r>
              <a:rPr lang="ru-RU" sz="2000" b="1" dirty="0">
                <a:solidFill>
                  <a:srgbClr val="002060"/>
                </a:solidFill>
              </a:rPr>
              <a:t>их работоспособность.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24725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1" cy="71863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91685" y="1352282"/>
            <a:ext cx="454624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Способы </a:t>
            </a:r>
            <a:r>
              <a:rPr lang="ru-RU" sz="2000" b="1" dirty="0">
                <a:solidFill>
                  <a:srgbClr val="002060"/>
                </a:solidFill>
              </a:rPr>
              <a:t>запоминания текста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>
                <a:solidFill>
                  <a:srgbClr val="002060"/>
                </a:solidFill>
              </a:rPr>
              <a:t>Неполная фраза</a:t>
            </a:r>
            <a:r>
              <a:rPr lang="ru-RU" sz="2000" b="1" dirty="0" smtClean="0">
                <a:solidFill>
                  <a:srgbClr val="002060"/>
                </a:solidFill>
              </a:rPr>
              <a:t>».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>
                <a:solidFill>
                  <a:srgbClr val="002060"/>
                </a:solidFill>
              </a:rPr>
              <a:t>Снежный ком</a:t>
            </a:r>
            <a:r>
              <a:rPr lang="ru-RU" sz="2000" b="1" dirty="0" smtClean="0">
                <a:solidFill>
                  <a:srgbClr val="002060"/>
                </a:solidFill>
              </a:rPr>
              <a:t>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«Цепь»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Соревнование </a:t>
            </a:r>
            <a:r>
              <a:rPr lang="ru-RU" sz="2000" b="1" dirty="0">
                <a:solidFill>
                  <a:srgbClr val="002060"/>
                </a:solidFill>
              </a:rPr>
              <a:t>“</a:t>
            </a:r>
            <a:r>
              <a:rPr lang="ru-RU" sz="2000" b="1" dirty="0" err="1">
                <a:solidFill>
                  <a:srgbClr val="002060"/>
                </a:solidFill>
              </a:rPr>
              <a:t>Order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the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Lines</a:t>
            </a:r>
            <a:r>
              <a:rPr lang="ru-RU" sz="2000" b="1" dirty="0" smtClean="0">
                <a:solidFill>
                  <a:srgbClr val="002060"/>
                </a:solidFill>
              </a:rPr>
              <a:t>”.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Дающая </a:t>
            </a:r>
            <a:r>
              <a:rPr lang="ru-RU" sz="2000" b="1" dirty="0">
                <a:solidFill>
                  <a:srgbClr val="002060"/>
                </a:solidFill>
              </a:rPr>
              <a:t>заряд бодрости на весь день песня Джеймса Брауна “</a:t>
            </a:r>
            <a:r>
              <a:rPr lang="ru-RU" sz="2000" b="1" dirty="0">
                <a:solidFill>
                  <a:srgbClr val="002060"/>
                </a:solidFill>
                <a:hlinkClick r:id="rId3"/>
              </a:rPr>
              <a:t>I </a:t>
            </a:r>
            <a:r>
              <a:rPr lang="ru-RU" sz="2000" b="1" dirty="0" err="1">
                <a:solidFill>
                  <a:srgbClr val="002060"/>
                </a:solidFill>
                <a:hlinkClick r:id="rId3"/>
              </a:rPr>
              <a:t>feel</a:t>
            </a:r>
            <a:r>
              <a:rPr lang="ru-RU" sz="2000" b="1" dirty="0">
                <a:solidFill>
                  <a:srgbClr val="002060"/>
                </a:solidFill>
                <a:hlinkClick r:id="rId3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linkClick r:id="rId3"/>
              </a:rPr>
              <a:t>good</a:t>
            </a:r>
            <a:r>
              <a:rPr lang="ru-RU" sz="2000" b="1" dirty="0" smtClean="0">
                <a:solidFill>
                  <a:srgbClr val="002060"/>
                </a:solidFill>
              </a:rPr>
              <a:t>’ </a:t>
            </a:r>
            <a:r>
              <a:rPr lang="ru-RU" sz="2000" b="1" dirty="0">
                <a:solidFill>
                  <a:srgbClr val="002060"/>
                </a:solidFill>
              </a:rPr>
              <a:t>научит разнице в выражениях “I </a:t>
            </a:r>
            <a:r>
              <a:rPr lang="ru-RU" sz="2000" b="1" dirty="0" err="1">
                <a:solidFill>
                  <a:srgbClr val="002060"/>
                </a:solidFill>
              </a:rPr>
              <a:t>feel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good</a:t>
            </a:r>
            <a:r>
              <a:rPr lang="ru-RU" sz="2000" b="1" dirty="0">
                <a:solidFill>
                  <a:srgbClr val="002060"/>
                </a:solidFill>
              </a:rPr>
              <a:t>” — хорошее настроение и “I </a:t>
            </a:r>
            <a:r>
              <a:rPr lang="ru-RU" sz="2000" b="1" dirty="0" err="1">
                <a:solidFill>
                  <a:srgbClr val="002060"/>
                </a:solidFill>
              </a:rPr>
              <a:t>feel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well</a:t>
            </a:r>
            <a:r>
              <a:rPr lang="ru-RU" sz="2000" b="1" dirty="0">
                <a:solidFill>
                  <a:srgbClr val="002060"/>
                </a:solidFill>
              </a:rPr>
              <a:t>” — хорошее самочувствие</a:t>
            </a:r>
            <a:r>
              <a:rPr lang="ru-RU" sz="2000" b="1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7927" y="3499868"/>
            <a:ext cx="41727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 feel good, </a:t>
            </a:r>
            <a:r>
              <a:rPr lang="en-US" b="1" dirty="0" smtClean="0"/>
              <a:t>I </a:t>
            </a:r>
            <a:r>
              <a:rPr lang="en-US" b="1" dirty="0"/>
              <a:t>knew that </a:t>
            </a:r>
            <a:r>
              <a:rPr lang="en-US" b="1" dirty="0" smtClean="0"/>
              <a:t>I </a:t>
            </a:r>
            <a:r>
              <a:rPr lang="en-US" b="1" dirty="0"/>
              <a:t>would, </a:t>
            </a:r>
            <a:r>
              <a:rPr lang="en-US" b="1" dirty="0" smtClean="0"/>
              <a:t>now</a:t>
            </a:r>
            <a:endParaRPr lang="ru-RU" b="1" dirty="0" smtClean="0"/>
          </a:p>
          <a:p>
            <a:r>
              <a:rPr lang="en-US" b="1" dirty="0" smtClean="0"/>
              <a:t>I </a:t>
            </a:r>
            <a:r>
              <a:rPr lang="en-US" b="1" dirty="0"/>
              <a:t>feel </a:t>
            </a:r>
            <a:r>
              <a:rPr lang="en-US" b="1" dirty="0" smtClean="0"/>
              <a:t>good,</a:t>
            </a:r>
            <a:r>
              <a:rPr lang="ru-RU" b="1" dirty="0"/>
              <a:t> </a:t>
            </a:r>
            <a:r>
              <a:rPr lang="en-US" b="1" dirty="0" smtClean="0"/>
              <a:t>I </a:t>
            </a:r>
            <a:r>
              <a:rPr lang="en-US" b="1" dirty="0"/>
              <a:t>knew that </a:t>
            </a:r>
            <a:r>
              <a:rPr lang="en-US" b="1" dirty="0" smtClean="0"/>
              <a:t>I </a:t>
            </a:r>
            <a:r>
              <a:rPr lang="en-US" b="1" dirty="0"/>
              <a:t>would, </a:t>
            </a:r>
            <a:r>
              <a:rPr lang="en-US" b="1" dirty="0" smtClean="0"/>
              <a:t>now</a:t>
            </a:r>
            <a:endParaRPr lang="ru-RU" b="1" dirty="0" smtClean="0"/>
          </a:p>
          <a:p>
            <a:r>
              <a:rPr lang="en-US" b="1" dirty="0" smtClean="0"/>
              <a:t>So </a:t>
            </a:r>
            <a:r>
              <a:rPr lang="en-US" b="1" dirty="0"/>
              <a:t>good, so good, </a:t>
            </a:r>
            <a:r>
              <a:rPr lang="en-US" b="1" dirty="0" smtClean="0"/>
              <a:t>I </a:t>
            </a:r>
            <a:r>
              <a:rPr lang="en-US" b="1" dirty="0"/>
              <a:t>got </a:t>
            </a:r>
            <a:r>
              <a:rPr lang="en-US" b="1" dirty="0" smtClean="0"/>
              <a:t>you</a:t>
            </a:r>
            <a:endParaRPr lang="ru-RU" b="1" dirty="0" smtClean="0"/>
          </a:p>
          <a:p>
            <a:r>
              <a:rPr lang="en-US" b="1" dirty="0" smtClean="0"/>
              <a:t>I </a:t>
            </a:r>
            <a:r>
              <a:rPr lang="en-US" b="1" dirty="0"/>
              <a:t>feel nice, like sugar and </a:t>
            </a:r>
            <a:r>
              <a:rPr lang="en-US" b="1" dirty="0" err="1"/>
              <a:t>spiceI</a:t>
            </a:r>
            <a:r>
              <a:rPr lang="en-US" b="1" dirty="0"/>
              <a:t> </a:t>
            </a:r>
            <a:r>
              <a:rPr lang="en-US" b="1" dirty="0" smtClean="0"/>
              <a:t>fee</a:t>
            </a:r>
            <a:endParaRPr lang="ru-RU" b="1" dirty="0" smtClean="0"/>
          </a:p>
          <a:p>
            <a:r>
              <a:rPr lang="en-US" b="1" dirty="0" smtClean="0"/>
              <a:t>l </a:t>
            </a:r>
            <a:r>
              <a:rPr lang="en-US" b="1" dirty="0"/>
              <a:t>nice, like sugar and </a:t>
            </a:r>
            <a:r>
              <a:rPr lang="en-US" b="1" dirty="0" smtClean="0"/>
              <a:t>spice</a:t>
            </a:r>
            <a:endParaRPr lang="ru-RU" b="1" dirty="0" smtClean="0"/>
          </a:p>
          <a:p>
            <a:r>
              <a:rPr lang="en-US" b="1" dirty="0" smtClean="0"/>
              <a:t>So </a:t>
            </a:r>
            <a:r>
              <a:rPr lang="en-US" b="1" dirty="0"/>
              <a:t>nice, so nice, </a:t>
            </a:r>
            <a:r>
              <a:rPr lang="en-US" b="1" dirty="0" smtClean="0"/>
              <a:t>I </a:t>
            </a:r>
            <a:r>
              <a:rPr lang="en-US" b="1" dirty="0"/>
              <a:t>got you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5980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1" cy="71863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6068" y="1416676"/>
            <a:ext cx="10467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Песня «</a:t>
            </a:r>
            <a:r>
              <a:rPr lang="ru-RU" sz="2800" b="1" dirty="0" err="1">
                <a:solidFill>
                  <a:srgbClr val="002060"/>
                </a:solidFill>
                <a:hlinkClick r:id="rId3"/>
              </a:rPr>
              <a:t>Let</a:t>
            </a:r>
            <a:r>
              <a:rPr lang="ru-RU" sz="2800" b="1" dirty="0">
                <a:solidFill>
                  <a:srgbClr val="002060"/>
                </a:solidFill>
                <a:hlinkClick r:id="rId3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hlinkClick r:id="rId3"/>
              </a:rPr>
              <a:t>my</a:t>
            </a:r>
            <a:r>
              <a:rPr lang="ru-RU" sz="2800" b="1" dirty="0">
                <a:solidFill>
                  <a:srgbClr val="002060"/>
                </a:solidFill>
                <a:hlinkClick r:id="rId3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hlinkClick r:id="rId3"/>
              </a:rPr>
              <a:t>people</a:t>
            </a:r>
            <a:r>
              <a:rPr lang="ru-RU" sz="2800" b="1" dirty="0">
                <a:solidFill>
                  <a:srgbClr val="002060"/>
                </a:solidFill>
                <a:hlinkClick r:id="rId3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hlinkClick r:id="rId3"/>
              </a:rPr>
              <a:t>go</a:t>
            </a:r>
            <a:r>
              <a:rPr lang="ru-RU" sz="2800" b="1" dirty="0">
                <a:solidFill>
                  <a:srgbClr val="002060"/>
                </a:solidFill>
              </a:rPr>
              <a:t>» в исполнении великого Луи </a:t>
            </a:r>
            <a:r>
              <a:rPr lang="ru-RU" sz="2800" b="1" dirty="0" err="1">
                <a:solidFill>
                  <a:srgbClr val="002060"/>
                </a:solidFill>
              </a:rPr>
              <a:t>Армстронга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372" y="2260797"/>
            <a:ext cx="56256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Американский </a:t>
            </a:r>
            <a:r>
              <a:rPr lang="ru-RU" sz="2800" b="1" dirty="0">
                <a:solidFill>
                  <a:srgbClr val="002060"/>
                </a:solidFill>
              </a:rPr>
              <a:t>негритянский спиричуэл</a:t>
            </a:r>
            <a:r>
              <a:rPr lang="ru-RU" sz="28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очень </a:t>
            </a:r>
            <a:r>
              <a:rPr lang="ru-RU" sz="2800" b="1" dirty="0">
                <a:solidFill>
                  <a:srgbClr val="002060"/>
                </a:solidFill>
              </a:rPr>
              <a:t>интересна в страноведческом </a:t>
            </a:r>
            <a:r>
              <a:rPr lang="ru-RU" sz="2800" b="1" dirty="0" smtClean="0">
                <a:solidFill>
                  <a:srgbClr val="002060"/>
                </a:solidFill>
              </a:rPr>
              <a:t>аспекте.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Долгие </a:t>
            </a:r>
            <a:r>
              <a:rPr lang="ru-RU" sz="2800" b="1" dirty="0">
                <a:solidFill>
                  <a:srgbClr val="002060"/>
                </a:solidFill>
              </a:rPr>
              <a:t>годы в середине XIX века «</a:t>
            </a:r>
            <a:r>
              <a:rPr lang="ru-RU" sz="2800" b="1" dirty="0" err="1">
                <a:solidFill>
                  <a:srgbClr val="002060"/>
                </a:solidFill>
              </a:rPr>
              <a:t>Let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my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people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go</a:t>
            </a:r>
            <a:r>
              <a:rPr lang="ru-RU" sz="2800" b="1" dirty="0">
                <a:solidFill>
                  <a:srgbClr val="002060"/>
                </a:solidFill>
              </a:rPr>
              <a:t>» была гимном американских рабов, призывом и мечтой о свободе.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3228" y="2704563"/>
            <a:ext cx="44174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When Israel was in Egypt land</a:t>
            </a:r>
            <a:endParaRPr lang="ru-RU" sz="2000" b="1" dirty="0"/>
          </a:p>
          <a:p>
            <a:r>
              <a:rPr lang="en-US" sz="2000" b="1" dirty="0" smtClean="0"/>
              <a:t>Let </a:t>
            </a:r>
            <a:r>
              <a:rPr lang="en-US" sz="2000" b="1" dirty="0"/>
              <a:t>my people go</a:t>
            </a:r>
            <a:r>
              <a:rPr lang="en-US" sz="2000" b="1" dirty="0" smtClean="0"/>
              <a:t>!</a:t>
            </a:r>
            <a:endParaRPr lang="ru-RU" sz="2000" b="1" dirty="0" smtClean="0"/>
          </a:p>
          <a:p>
            <a:r>
              <a:rPr lang="en-US" sz="2000" b="1" dirty="0" smtClean="0"/>
              <a:t>Oppressed </a:t>
            </a:r>
            <a:r>
              <a:rPr lang="en-US" sz="2000" b="1" dirty="0"/>
              <a:t>so hard they could not </a:t>
            </a:r>
            <a:r>
              <a:rPr lang="en-US" sz="2000" b="1" dirty="0" smtClean="0"/>
              <a:t>stand</a:t>
            </a:r>
            <a:endParaRPr lang="ru-RU" sz="2000" b="1" dirty="0" smtClean="0"/>
          </a:p>
          <a:p>
            <a:r>
              <a:rPr lang="en-US" sz="2000" b="1" dirty="0" smtClean="0"/>
              <a:t>Let </a:t>
            </a:r>
            <a:r>
              <a:rPr lang="en-US" sz="2000" b="1" dirty="0"/>
              <a:t>my people go</a:t>
            </a:r>
            <a:r>
              <a:rPr lang="en-US" sz="2000" b="1" dirty="0" smtClean="0"/>
              <a:t>!</a:t>
            </a:r>
            <a:endParaRPr lang="ru-RU" sz="2000" b="1" dirty="0" smtClean="0"/>
          </a:p>
          <a:p>
            <a:r>
              <a:rPr lang="en-US" sz="2000" b="1" dirty="0" smtClean="0"/>
              <a:t>So </a:t>
            </a:r>
            <a:r>
              <a:rPr lang="en-US" sz="2000" b="1" dirty="0"/>
              <a:t>the God </a:t>
            </a:r>
            <a:r>
              <a:rPr lang="en-US" sz="2000" b="1" dirty="0" err="1" smtClean="0"/>
              <a:t>seyeth</a:t>
            </a:r>
            <a:endParaRPr lang="ru-RU" sz="2000" b="1" dirty="0" smtClean="0"/>
          </a:p>
          <a:p>
            <a:r>
              <a:rPr lang="en-US" sz="2000" b="1" dirty="0" smtClean="0"/>
              <a:t>Go </a:t>
            </a:r>
            <a:r>
              <a:rPr lang="en-US" sz="2000" b="1" dirty="0"/>
              <a:t>down, Moses</a:t>
            </a:r>
            <a:r>
              <a:rPr lang="en-US" sz="2000" b="1" dirty="0" smtClean="0"/>
              <a:t>,</a:t>
            </a:r>
            <a:endParaRPr lang="ru-RU" sz="2000" b="1" dirty="0" smtClean="0"/>
          </a:p>
          <a:p>
            <a:r>
              <a:rPr lang="en-US" sz="2000" b="1" dirty="0" smtClean="0"/>
              <a:t>Way </a:t>
            </a:r>
            <a:r>
              <a:rPr lang="en-US" sz="2000" b="1" dirty="0"/>
              <a:t>down in Egypt land</a:t>
            </a:r>
            <a:r>
              <a:rPr lang="en-US" sz="2000" b="1" dirty="0" smtClean="0"/>
              <a:t>,</a:t>
            </a:r>
            <a:endParaRPr lang="ru-RU" sz="2000" b="1" dirty="0" smtClean="0"/>
          </a:p>
          <a:p>
            <a:r>
              <a:rPr lang="en-US" sz="2000" b="1" dirty="0" smtClean="0"/>
              <a:t>Tell </a:t>
            </a:r>
            <a:r>
              <a:rPr lang="en-US" sz="2000" b="1" dirty="0"/>
              <a:t>all </a:t>
            </a:r>
            <a:r>
              <a:rPr lang="en-US" sz="2000" b="1" dirty="0" err="1" smtClean="0"/>
              <a:t>pharaones</a:t>
            </a:r>
            <a:r>
              <a:rPr lang="en-US" sz="2000" b="1" dirty="0" smtClean="0"/>
              <a:t> to</a:t>
            </a:r>
          </a:p>
          <a:p>
            <a:r>
              <a:rPr lang="en-US" sz="2000" b="1" dirty="0" smtClean="0"/>
              <a:t>Let </a:t>
            </a:r>
            <a:r>
              <a:rPr lang="en-US" sz="2000" b="1" dirty="0"/>
              <a:t>my people go</a:t>
            </a:r>
            <a:r>
              <a:rPr lang="en-US" sz="2000" b="1" dirty="0" smtClean="0"/>
              <a:t>!</a:t>
            </a:r>
            <a:endParaRPr lang="ru-RU" sz="2000" b="1" dirty="0" smtClean="0"/>
          </a:p>
          <a:p>
            <a:r>
              <a:rPr lang="en-US" sz="2000" b="1" dirty="0" smtClean="0"/>
              <a:t>So </a:t>
            </a:r>
            <a:r>
              <a:rPr lang="en-US" sz="2000" b="1" dirty="0"/>
              <a:t>Moses went to Egypt land</a:t>
            </a:r>
            <a:r>
              <a:rPr lang="en-US" sz="2000" b="1" dirty="0" smtClean="0"/>
              <a:t>…</a:t>
            </a:r>
            <a:endParaRPr lang="ru-RU" sz="2000" b="1" dirty="0" smtClean="0"/>
          </a:p>
          <a:p>
            <a:r>
              <a:rPr lang="en-US" sz="2000" b="1" dirty="0" smtClean="0"/>
              <a:t>Let </a:t>
            </a:r>
            <a:r>
              <a:rPr lang="en-US" sz="2000" b="1" dirty="0"/>
              <a:t>my people go!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2997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201" y="0"/>
            <a:ext cx="12192001" cy="71863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8647" y="1313645"/>
            <a:ext cx="80405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Ещё пример песни, состоящей из повторов одной конструкции “</a:t>
            </a:r>
            <a:r>
              <a:rPr lang="ru-RU" sz="2800" b="1" dirty="0" err="1">
                <a:solidFill>
                  <a:srgbClr val="002060"/>
                </a:solidFill>
              </a:rPr>
              <a:t>as</a:t>
            </a:r>
            <a:r>
              <a:rPr lang="ru-RU" sz="2800" b="1" dirty="0">
                <a:solidFill>
                  <a:srgbClr val="002060"/>
                </a:solidFill>
              </a:rPr>
              <a:t>…</a:t>
            </a:r>
            <a:r>
              <a:rPr lang="ru-RU" sz="2800" b="1" dirty="0" err="1">
                <a:solidFill>
                  <a:srgbClr val="002060"/>
                </a:solidFill>
              </a:rPr>
              <a:t>as</a:t>
            </a:r>
            <a:r>
              <a:rPr lang="ru-RU" sz="2800" b="1" dirty="0">
                <a:solidFill>
                  <a:srgbClr val="002060"/>
                </a:solidFill>
              </a:rPr>
              <a:t>”: “</a:t>
            </a:r>
            <a:r>
              <a:rPr lang="ru-RU" sz="2800" b="1" dirty="0" err="1">
                <a:solidFill>
                  <a:srgbClr val="002060"/>
                </a:solidFill>
                <a:hlinkClick r:id="rId3"/>
              </a:rPr>
              <a:t>Everything</a:t>
            </a:r>
            <a:r>
              <a:rPr lang="ru-RU" sz="2800" b="1" dirty="0">
                <a:solidFill>
                  <a:srgbClr val="002060"/>
                </a:solidFill>
                <a:hlinkClick r:id="rId3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hlinkClick r:id="rId3"/>
              </a:rPr>
              <a:t>At</a:t>
            </a:r>
            <a:r>
              <a:rPr lang="ru-RU" sz="2800" b="1" dirty="0">
                <a:solidFill>
                  <a:srgbClr val="002060"/>
                </a:solidFill>
                <a:hlinkClick r:id="rId3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hlinkClick r:id="rId3"/>
              </a:rPr>
              <a:t>Once</a:t>
            </a:r>
            <a:r>
              <a:rPr lang="ru-RU" sz="2800" b="1" dirty="0" smtClean="0">
                <a:solidFill>
                  <a:srgbClr val="002060"/>
                </a:solidFill>
              </a:rPr>
              <a:t>”. </a:t>
            </a:r>
            <a:r>
              <a:rPr lang="ru-RU" sz="2800" b="1" dirty="0">
                <a:solidFill>
                  <a:srgbClr val="002060"/>
                </a:solidFill>
              </a:rPr>
              <a:t>Эта весёлая мелодия с забавными словами сейчас у всех на слуху, так как является рекламой </a:t>
            </a:r>
            <a:r>
              <a:rPr lang="ru-RU" sz="2800" b="1" dirty="0" err="1">
                <a:solidFill>
                  <a:srgbClr val="002060"/>
                </a:solidFill>
              </a:rPr>
              <a:t>Windows</a:t>
            </a:r>
            <a:r>
              <a:rPr lang="ru-RU" sz="2800" b="1" dirty="0">
                <a:solidFill>
                  <a:srgbClr val="002060"/>
                </a:solidFill>
              </a:rPr>
              <a:t> 8, поэтому вызывает повышенный интерес у школьников.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8647" y="4441345"/>
            <a:ext cx="77556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Для более прочного закрепления лексического и грамматического материала. (…) </a:t>
            </a:r>
            <a:r>
              <a:rPr lang="ru-RU" sz="2800" b="1" dirty="0" err="1">
                <a:solidFill>
                  <a:srgbClr val="002060"/>
                </a:solidFill>
              </a:rPr>
              <a:t>Complex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Object</a:t>
            </a:r>
            <a:r>
              <a:rPr lang="ru-RU" sz="2800" b="1" dirty="0">
                <a:solidFill>
                  <a:srgbClr val="002060"/>
                </a:solidFill>
              </a:rPr>
              <a:t> “</a:t>
            </a:r>
            <a:r>
              <a:rPr lang="ru-RU" sz="2800" b="1" dirty="0">
                <a:solidFill>
                  <a:srgbClr val="002060"/>
                </a:solidFill>
                <a:hlinkClick r:id="rId4"/>
              </a:rPr>
              <a:t>I </a:t>
            </a:r>
            <a:r>
              <a:rPr lang="ru-RU" sz="2800" b="1" dirty="0" err="1">
                <a:solidFill>
                  <a:srgbClr val="002060"/>
                </a:solidFill>
                <a:hlinkClick r:id="rId4"/>
              </a:rPr>
              <a:t>saw</a:t>
            </a:r>
            <a:r>
              <a:rPr lang="ru-RU" sz="2800" b="1" dirty="0">
                <a:solidFill>
                  <a:srgbClr val="002060"/>
                </a:solidFill>
                <a:hlinkClick r:id="rId4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hlinkClick r:id="rId4"/>
              </a:rPr>
              <a:t>you</a:t>
            </a:r>
            <a:r>
              <a:rPr lang="ru-RU" sz="2800" b="1" dirty="0">
                <a:solidFill>
                  <a:srgbClr val="002060"/>
                </a:solidFill>
                <a:hlinkClick r:id="rId4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hlinkClick r:id="rId4"/>
              </a:rPr>
              <a:t>dancing</a:t>
            </a:r>
            <a:r>
              <a:rPr lang="ru-RU" sz="2800" b="1" dirty="0">
                <a:solidFill>
                  <a:srgbClr val="002060"/>
                </a:solidFill>
              </a:rPr>
              <a:t>” и др.</a:t>
            </a:r>
          </a:p>
        </p:txBody>
      </p:sp>
    </p:spTree>
    <p:extLst>
      <p:ext uri="{BB962C8B-B14F-4D97-AF65-F5344CB8AC3E}">
        <p14:creationId xmlns="" xmlns:p14="http://schemas.microsoft.com/office/powerpoint/2010/main" val="40555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1" cy="71863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12902" y="2086378"/>
            <a:ext cx="4057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hlinkClick r:id="rId3"/>
              </a:rPr>
              <a:t>I just call to say  I love you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4569" y="3696237"/>
            <a:ext cx="3135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hlinkClick r:id="rId4"/>
              </a:rPr>
              <a:t>Two magic words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93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1" cy="71863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54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477</Words>
  <Application>Microsoft Office PowerPoint</Application>
  <PresentationFormat>Произвольный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MacBookUser</cp:lastModifiedBy>
  <cp:revision>30</cp:revision>
  <dcterms:created xsi:type="dcterms:W3CDTF">2022-03-30T15:55:46Z</dcterms:created>
  <dcterms:modified xsi:type="dcterms:W3CDTF">2022-03-31T05:02:02Z</dcterms:modified>
</cp:coreProperties>
</file>