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2" r:id="rId4"/>
    <p:sldId id="256" r:id="rId5"/>
    <p:sldId id="261" r:id="rId6"/>
    <p:sldId id="263" r:id="rId7"/>
    <p:sldId id="264" r:id="rId8"/>
    <p:sldId id="257" r:id="rId9"/>
    <p:sldId id="258"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6EC0"/>
    <a:srgbClr val="97A6BA"/>
    <a:srgbClr val="152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678"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643389-94B3-4326-9675-3ED557BC80B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CB00A5C-6547-4B1F-82BF-F35EF4B2B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6A1F532-AD5F-4813-8E3B-2550FE820B34}"/>
              </a:ext>
            </a:extLst>
          </p:cNvPr>
          <p:cNvSpPr>
            <a:spLocks noGrp="1"/>
          </p:cNvSpPr>
          <p:nvPr>
            <p:ph type="dt" sz="half" idx="10"/>
          </p:nvPr>
        </p:nvSpPr>
        <p:spPr/>
        <p:txBody>
          <a:bodyPr/>
          <a:lstStyle/>
          <a:p>
            <a:fld id="{E324D4EA-2432-4529-9939-AA9DF5C6BFB0}" type="datetimeFigureOut">
              <a:rPr lang="ru-RU" smtClean="0"/>
              <a:pPr/>
              <a:t>23.04.2026</a:t>
            </a:fld>
            <a:endParaRPr lang="ru-RU"/>
          </a:p>
        </p:txBody>
      </p:sp>
      <p:sp>
        <p:nvSpPr>
          <p:cNvPr id="5" name="Нижний колонтитул 4">
            <a:extLst>
              <a:ext uri="{FF2B5EF4-FFF2-40B4-BE49-F238E27FC236}">
                <a16:creationId xmlns:a16="http://schemas.microsoft.com/office/drawing/2014/main" id="{FF228C8F-A476-437F-9FD3-FD48DDAEC96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91AFB45-43DA-4B24-B9BA-CD3774A9B99F}"/>
              </a:ext>
            </a:extLst>
          </p:cNvPr>
          <p:cNvSpPr>
            <a:spLocks noGrp="1"/>
          </p:cNvSpPr>
          <p:nvPr>
            <p:ph type="sldNum" sz="quarter" idx="12"/>
          </p:nvPr>
        </p:nvSpPr>
        <p:spPr/>
        <p:txBody>
          <a:bodyPr/>
          <a:lstStyle/>
          <a:p>
            <a:fld id="{44C0E427-0C88-4668-A58A-34F56F49CCF9}" type="slidenum">
              <a:rPr lang="ru-RU" smtClean="0"/>
              <a:pPr/>
              <a:t>‹#›</a:t>
            </a:fld>
            <a:endParaRPr lang="ru-RU"/>
          </a:p>
        </p:txBody>
      </p:sp>
    </p:spTree>
    <p:extLst>
      <p:ext uri="{BB962C8B-B14F-4D97-AF65-F5344CB8AC3E}">
        <p14:creationId xmlns:p14="http://schemas.microsoft.com/office/powerpoint/2010/main" val="216898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FAAC8D-3D75-4C78-ADEF-9037922B750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6064A19-8361-422F-95C2-82AB86B6FB8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ADB78CF-3609-456A-91FA-C1B110A38DE5}"/>
              </a:ext>
            </a:extLst>
          </p:cNvPr>
          <p:cNvSpPr>
            <a:spLocks noGrp="1"/>
          </p:cNvSpPr>
          <p:nvPr>
            <p:ph type="dt" sz="half" idx="10"/>
          </p:nvPr>
        </p:nvSpPr>
        <p:spPr/>
        <p:txBody>
          <a:bodyPr/>
          <a:lstStyle/>
          <a:p>
            <a:fld id="{E324D4EA-2432-4529-9939-AA9DF5C6BFB0}" type="datetimeFigureOut">
              <a:rPr lang="ru-RU" smtClean="0"/>
              <a:pPr/>
              <a:t>23.04.2026</a:t>
            </a:fld>
            <a:endParaRPr lang="ru-RU"/>
          </a:p>
        </p:txBody>
      </p:sp>
      <p:sp>
        <p:nvSpPr>
          <p:cNvPr id="5" name="Нижний колонтитул 4">
            <a:extLst>
              <a:ext uri="{FF2B5EF4-FFF2-40B4-BE49-F238E27FC236}">
                <a16:creationId xmlns:a16="http://schemas.microsoft.com/office/drawing/2014/main" id="{65721DA6-62E9-463D-92E3-E9C6F7439BD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1EB6FF-51FD-495E-8966-D130B560E91E}"/>
              </a:ext>
            </a:extLst>
          </p:cNvPr>
          <p:cNvSpPr>
            <a:spLocks noGrp="1"/>
          </p:cNvSpPr>
          <p:nvPr>
            <p:ph type="sldNum" sz="quarter" idx="12"/>
          </p:nvPr>
        </p:nvSpPr>
        <p:spPr/>
        <p:txBody>
          <a:bodyPr/>
          <a:lstStyle/>
          <a:p>
            <a:fld id="{44C0E427-0C88-4668-A58A-34F56F49CCF9}" type="slidenum">
              <a:rPr lang="ru-RU" smtClean="0"/>
              <a:pPr/>
              <a:t>‹#›</a:t>
            </a:fld>
            <a:endParaRPr lang="ru-RU"/>
          </a:p>
        </p:txBody>
      </p:sp>
    </p:spTree>
    <p:extLst>
      <p:ext uri="{BB962C8B-B14F-4D97-AF65-F5344CB8AC3E}">
        <p14:creationId xmlns:p14="http://schemas.microsoft.com/office/powerpoint/2010/main" val="152735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A42D770-A20D-44B1-A2D9-EA5F213806B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347E0BD-684F-4368-9DA8-830D43C5304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9551FFE-7793-4F0A-8286-3870D9FF9FDB}"/>
              </a:ext>
            </a:extLst>
          </p:cNvPr>
          <p:cNvSpPr>
            <a:spLocks noGrp="1"/>
          </p:cNvSpPr>
          <p:nvPr>
            <p:ph type="dt" sz="half" idx="10"/>
          </p:nvPr>
        </p:nvSpPr>
        <p:spPr/>
        <p:txBody>
          <a:bodyPr/>
          <a:lstStyle/>
          <a:p>
            <a:fld id="{E324D4EA-2432-4529-9939-AA9DF5C6BFB0}" type="datetimeFigureOut">
              <a:rPr lang="ru-RU" smtClean="0"/>
              <a:pPr/>
              <a:t>23.04.2026</a:t>
            </a:fld>
            <a:endParaRPr lang="ru-RU"/>
          </a:p>
        </p:txBody>
      </p:sp>
      <p:sp>
        <p:nvSpPr>
          <p:cNvPr id="5" name="Нижний колонтитул 4">
            <a:extLst>
              <a:ext uri="{FF2B5EF4-FFF2-40B4-BE49-F238E27FC236}">
                <a16:creationId xmlns:a16="http://schemas.microsoft.com/office/drawing/2014/main" id="{094BF766-1A43-4A67-B23B-8E894548D4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DBC7E8A-84D4-430F-9C63-F25888A1E3B0}"/>
              </a:ext>
            </a:extLst>
          </p:cNvPr>
          <p:cNvSpPr>
            <a:spLocks noGrp="1"/>
          </p:cNvSpPr>
          <p:nvPr>
            <p:ph type="sldNum" sz="quarter" idx="12"/>
          </p:nvPr>
        </p:nvSpPr>
        <p:spPr/>
        <p:txBody>
          <a:bodyPr/>
          <a:lstStyle/>
          <a:p>
            <a:fld id="{44C0E427-0C88-4668-A58A-34F56F49CCF9}" type="slidenum">
              <a:rPr lang="ru-RU" smtClean="0"/>
              <a:pPr/>
              <a:t>‹#›</a:t>
            </a:fld>
            <a:endParaRPr lang="ru-RU"/>
          </a:p>
        </p:txBody>
      </p:sp>
    </p:spTree>
    <p:extLst>
      <p:ext uri="{BB962C8B-B14F-4D97-AF65-F5344CB8AC3E}">
        <p14:creationId xmlns:p14="http://schemas.microsoft.com/office/powerpoint/2010/main" val="77304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60B816-7808-4ACD-96EF-0A006B615A9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B068D9C-942A-41B2-9A7A-DB623F435A1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F53B453-A27A-4973-BAC4-4C87739B6D16}"/>
              </a:ext>
            </a:extLst>
          </p:cNvPr>
          <p:cNvSpPr>
            <a:spLocks noGrp="1"/>
          </p:cNvSpPr>
          <p:nvPr>
            <p:ph type="dt" sz="half" idx="10"/>
          </p:nvPr>
        </p:nvSpPr>
        <p:spPr/>
        <p:txBody>
          <a:bodyPr/>
          <a:lstStyle/>
          <a:p>
            <a:fld id="{E324D4EA-2432-4529-9939-AA9DF5C6BFB0}" type="datetimeFigureOut">
              <a:rPr lang="ru-RU" smtClean="0"/>
              <a:pPr/>
              <a:t>23.04.2026</a:t>
            </a:fld>
            <a:endParaRPr lang="ru-RU"/>
          </a:p>
        </p:txBody>
      </p:sp>
      <p:sp>
        <p:nvSpPr>
          <p:cNvPr id="5" name="Нижний колонтитул 4">
            <a:extLst>
              <a:ext uri="{FF2B5EF4-FFF2-40B4-BE49-F238E27FC236}">
                <a16:creationId xmlns:a16="http://schemas.microsoft.com/office/drawing/2014/main" id="{E2FA339D-713A-488C-B21E-DC9C1CF4EC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067697-B06A-4F44-BA7D-FD4B905300D6}"/>
              </a:ext>
            </a:extLst>
          </p:cNvPr>
          <p:cNvSpPr>
            <a:spLocks noGrp="1"/>
          </p:cNvSpPr>
          <p:nvPr>
            <p:ph type="sldNum" sz="quarter" idx="12"/>
          </p:nvPr>
        </p:nvSpPr>
        <p:spPr/>
        <p:txBody>
          <a:bodyPr/>
          <a:lstStyle/>
          <a:p>
            <a:fld id="{44C0E427-0C88-4668-A58A-34F56F49CCF9}" type="slidenum">
              <a:rPr lang="ru-RU" smtClean="0"/>
              <a:pPr/>
              <a:t>‹#›</a:t>
            </a:fld>
            <a:endParaRPr lang="ru-RU"/>
          </a:p>
        </p:txBody>
      </p:sp>
    </p:spTree>
    <p:extLst>
      <p:ext uri="{BB962C8B-B14F-4D97-AF65-F5344CB8AC3E}">
        <p14:creationId xmlns:p14="http://schemas.microsoft.com/office/powerpoint/2010/main" val="79251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E2BD84-A163-4828-956D-CE3DF8BBA5C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E3EA1E6-5EEA-438E-A91B-F77614C2D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0F69CA9-B8CF-4986-A030-8A133E0D00F4}"/>
              </a:ext>
            </a:extLst>
          </p:cNvPr>
          <p:cNvSpPr>
            <a:spLocks noGrp="1"/>
          </p:cNvSpPr>
          <p:nvPr>
            <p:ph type="dt" sz="half" idx="10"/>
          </p:nvPr>
        </p:nvSpPr>
        <p:spPr/>
        <p:txBody>
          <a:bodyPr/>
          <a:lstStyle/>
          <a:p>
            <a:fld id="{E324D4EA-2432-4529-9939-AA9DF5C6BFB0}" type="datetimeFigureOut">
              <a:rPr lang="ru-RU" smtClean="0"/>
              <a:pPr/>
              <a:t>23.04.2026</a:t>
            </a:fld>
            <a:endParaRPr lang="ru-RU"/>
          </a:p>
        </p:txBody>
      </p:sp>
      <p:sp>
        <p:nvSpPr>
          <p:cNvPr id="5" name="Нижний колонтитул 4">
            <a:extLst>
              <a:ext uri="{FF2B5EF4-FFF2-40B4-BE49-F238E27FC236}">
                <a16:creationId xmlns:a16="http://schemas.microsoft.com/office/drawing/2014/main" id="{E264186B-A221-4883-8868-A1F6835D37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A349C96-715B-443A-A83A-6E94AFB7C91C}"/>
              </a:ext>
            </a:extLst>
          </p:cNvPr>
          <p:cNvSpPr>
            <a:spLocks noGrp="1"/>
          </p:cNvSpPr>
          <p:nvPr>
            <p:ph type="sldNum" sz="quarter" idx="12"/>
          </p:nvPr>
        </p:nvSpPr>
        <p:spPr/>
        <p:txBody>
          <a:bodyPr/>
          <a:lstStyle/>
          <a:p>
            <a:fld id="{44C0E427-0C88-4668-A58A-34F56F49CCF9}" type="slidenum">
              <a:rPr lang="ru-RU" smtClean="0"/>
              <a:pPr/>
              <a:t>‹#›</a:t>
            </a:fld>
            <a:endParaRPr lang="ru-RU"/>
          </a:p>
        </p:txBody>
      </p:sp>
    </p:spTree>
    <p:extLst>
      <p:ext uri="{BB962C8B-B14F-4D97-AF65-F5344CB8AC3E}">
        <p14:creationId xmlns:p14="http://schemas.microsoft.com/office/powerpoint/2010/main" val="82475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BEACAD-038A-405A-9251-1395E16B8C0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D3FAC97-4B41-4999-B47F-3C13F57A53E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FD569FB-5DA8-4933-8360-534FA8C0E53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5124AFD-FBC5-48C5-BD30-8D2B7349A35A}"/>
              </a:ext>
            </a:extLst>
          </p:cNvPr>
          <p:cNvSpPr>
            <a:spLocks noGrp="1"/>
          </p:cNvSpPr>
          <p:nvPr>
            <p:ph type="dt" sz="half" idx="10"/>
          </p:nvPr>
        </p:nvSpPr>
        <p:spPr/>
        <p:txBody>
          <a:bodyPr/>
          <a:lstStyle/>
          <a:p>
            <a:fld id="{E324D4EA-2432-4529-9939-AA9DF5C6BFB0}" type="datetimeFigureOut">
              <a:rPr lang="ru-RU" smtClean="0"/>
              <a:pPr/>
              <a:t>23.04.2026</a:t>
            </a:fld>
            <a:endParaRPr lang="ru-RU"/>
          </a:p>
        </p:txBody>
      </p:sp>
      <p:sp>
        <p:nvSpPr>
          <p:cNvPr id="6" name="Нижний колонтитул 5">
            <a:extLst>
              <a:ext uri="{FF2B5EF4-FFF2-40B4-BE49-F238E27FC236}">
                <a16:creationId xmlns:a16="http://schemas.microsoft.com/office/drawing/2014/main" id="{7A9CBF74-F729-442C-9AA5-31107C707B1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B51396F-6DFA-4D28-915E-10FEBF76D711}"/>
              </a:ext>
            </a:extLst>
          </p:cNvPr>
          <p:cNvSpPr>
            <a:spLocks noGrp="1"/>
          </p:cNvSpPr>
          <p:nvPr>
            <p:ph type="sldNum" sz="quarter" idx="12"/>
          </p:nvPr>
        </p:nvSpPr>
        <p:spPr/>
        <p:txBody>
          <a:bodyPr/>
          <a:lstStyle/>
          <a:p>
            <a:fld id="{44C0E427-0C88-4668-A58A-34F56F49CCF9}" type="slidenum">
              <a:rPr lang="ru-RU" smtClean="0"/>
              <a:pPr/>
              <a:t>‹#›</a:t>
            </a:fld>
            <a:endParaRPr lang="ru-RU"/>
          </a:p>
        </p:txBody>
      </p:sp>
    </p:spTree>
    <p:extLst>
      <p:ext uri="{BB962C8B-B14F-4D97-AF65-F5344CB8AC3E}">
        <p14:creationId xmlns:p14="http://schemas.microsoft.com/office/powerpoint/2010/main" val="200694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517843-7B97-4B88-931B-861DC364278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D44D57D-43F4-4E8C-B401-BBAA37E377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95EC05B-0F53-426A-8494-E702C8FF755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81AD2BD-7A81-45A4-BD80-BE1533E086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3B2C017-7F4F-4B4A-A011-FE1813A88AC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991FB3D-6663-4FBD-AF61-5C71E0B96F48}"/>
              </a:ext>
            </a:extLst>
          </p:cNvPr>
          <p:cNvSpPr>
            <a:spLocks noGrp="1"/>
          </p:cNvSpPr>
          <p:nvPr>
            <p:ph type="dt" sz="half" idx="10"/>
          </p:nvPr>
        </p:nvSpPr>
        <p:spPr/>
        <p:txBody>
          <a:bodyPr/>
          <a:lstStyle/>
          <a:p>
            <a:fld id="{E324D4EA-2432-4529-9939-AA9DF5C6BFB0}" type="datetimeFigureOut">
              <a:rPr lang="ru-RU" smtClean="0"/>
              <a:pPr/>
              <a:t>23.04.2026</a:t>
            </a:fld>
            <a:endParaRPr lang="ru-RU"/>
          </a:p>
        </p:txBody>
      </p:sp>
      <p:sp>
        <p:nvSpPr>
          <p:cNvPr id="8" name="Нижний колонтитул 7">
            <a:extLst>
              <a:ext uri="{FF2B5EF4-FFF2-40B4-BE49-F238E27FC236}">
                <a16:creationId xmlns:a16="http://schemas.microsoft.com/office/drawing/2014/main" id="{3D73A753-5D08-4207-A167-B25B93328B7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AA3779A-BF61-4655-82FE-EAB8E2CF3E11}"/>
              </a:ext>
            </a:extLst>
          </p:cNvPr>
          <p:cNvSpPr>
            <a:spLocks noGrp="1"/>
          </p:cNvSpPr>
          <p:nvPr>
            <p:ph type="sldNum" sz="quarter" idx="12"/>
          </p:nvPr>
        </p:nvSpPr>
        <p:spPr/>
        <p:txBody>
          <a:bodyPr/>
          <a:lstStyle/>
          <a:p>
            <a:fld id="{44C0E427-0C88-4668-A58A-34F56F49CCF9}" type="slidenum">
              <a:rPr lang="ru-RU" smtClean="0"/>
              <a:pPr/>
              <a:t>‹#›</a:t>
            </a:fld>
            <a:endParaRPr lang="ru-RU"/>
          </a:p>
        </p:txBody>
      </p:sp>
    </p:spTree>
    <p:extLst>
      <p:ext uri="{BB962C8B-B14F-4D97-AF65-F5344CB8AC3E}">
        <p14:creationId xmlns:p14="http://schemas.microsoft.com/office/powerpoint/2010/main" val="115495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65E21A-CE17-49A7-8BE9-BA4E8AC6745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B274E05-82EA-4429-9629-C2F18353A460}"/>
              </a:ext>
            </a:extLst>
          </p:cNvPr>
          <p:cNvSpPr>
            <a:spLocks noGrp="1"/>
          </p:cNvSpPr>
          <p:nvPr>
            <p:ph type="dt" sz="half" idx="10"/>
          </p:nvPr>
        </p:nvSpPr>
        <p:spPr/>
        <p:txBody>
          <a:bodyPr/>
          <a:lstStyle/>
          <a:p>
            <a:fld id="{E324D4EA-2432-4529-9939-AA9DF5C6BFB0}" type="datetimeFigureOut">
              <a:rPr lang="ru-RU" smtClean="0"/>
              <a:pPr/>
              <a:t>23.04.2026</a:t>
            </a:fld>
            <a:endParaRPr lang="ru-RU"/>
          </a:p>
        </p:txBody>
      </p:sp>
      <p:sp>
        <p:nvSpPr>
          <p:cNvPr id="4" name="Нижний колонтитул 3">
            <a:extLst>
              <a:ext uri="{FF2B5EF4-FFF2-40B4-BE49-F238E27FC236}">
                <a16:creationId xmlns:a16="http://schemas.microsoft.com/office/drawing/2014/main" id="{84064A59-C303-4538-89A8-27BA5A793FF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619483B-7F17-40AA-9093-A01F511D3D46}"/>
              </a:ext>
            </a:extLst>
          </p:cNvPr>
          <p:cNvSpPr>
            <a:spLocks noGrp="1"/>
          </p:cNvSpPr>
          <p:nvPr>
            <p:ph type="sldNum" sz="quarter" idx="12"/>
          </p:nvPr>
        </p:nvSpPr>
        <p:spPr/>
        <p:txBody>
          <a:bodyPr/>
          <a:lstStyle/>
          <a:p>
            <a:fld id="{44C0E427-0C88-4668-A58A-34F56F49CCF9}" type="slidenum">
              <a:rPr lang="ru-RU" smtClean="0"/>
              <a:pPr/>
              <a:t>‹#›</a:t>
            </a:fld>
            <a:endParaRPr lang="ru-RU"/>
          </a:p>
        </p:txBody>
      </p:sp>
    </p:spTree>
    <p:extLst>
      <p:ext uri="{BB962C8B-B14F-4D97-AF65-F5344CB8AC3E}">
        <p14:creationId xmlns:p14="http://schemas.microsoft.com/office/powerpoint/2010/main" val="416153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F697810-A818-47D8-9B27-8A3F7CDC4B02}"/>
              </a:ext>
            </a:extLst>
          </p:cNvPr>
          <p:cNvSpPr>
            <a:spLocks noGrp="1"/>
          </p:cNvSpPr>
          <p:nvPr>
            <p:ph type="dt" sz="half" idx="10"/>
          </p:nvPr>
        </p:nvSpPr>
        <p:spPr/>
        <p:txBody>
          <a:bodyPr/>
          <a:lstStyle/>
          <a:p>
            <a:fld id="{E324D4EA-2432-4529-9939-AA9DF5C6BFB0}" type="datetimeFigureOut">
              <a:rPr lang="ru-RU" smtClean="0"/>
              <a:pPr/>
              <a:t>23.04.2026</a:t>
            </a:fld>
            <a:endParaRPr lang="ru-RU"/>
          </a:p>
        </p:txBody>
      </p:sp>
      <p:sp>
        <p:nvSpPr>
          <p:cNvPr id="3" name="Нижний колонтитул 2">
            <a:extLst>
              <a:ext uri="{FF2B5EF4-FFF2-40B4-BE49-F238E27FC236}">
                <a16:creationId xmlns:a16="http://schemas.microsoft.com/office/drawing/2014/main" id="{D6051B81-C90D-46ED-93CD-815677C0CF7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C1AC76B-8A69-4D63-BC7B-3A73546E2239}"/>
              </a:ext>
            </a:extLst>
          </p:cNvPr>
          <p:cNvSpPr>
            <a:spLocks noGrp="1"/>
          </p:cNvSpPr>
          <p:nvPr>
            <p:ph type="sldNum" sz="quarter" idx="12"/>
          </p:nvPr>
        </p:nvSpPr>
        <p:spPr/>
        <p:txBody>
          <a:bodyPr/>
          <a:lstStyle/>
          <a:p>
            <a:fld id="{44C0E427-0C88-4668-A58A-34F56F49CCF9}" type="slidenum">
              <a:rPr lang="ru-RU" smtClean="0"/>
              <a:pPr/>
              <a:t>‹#›</a:t>
            </a:fld>
            <a:endParaRPr lang="ru-RU"/>
          </a:p>
        </p:txBody>
      </p:sp>
    </p:spTree>
    <p:extLst>
      <p:ext uri="{BB962C8B-B14F-4D97-AF65-F5344CB8AC3E}">
        <p14:creationId xmlns:p14="http://schemas.microsoft.com/office/powerpoint/2010/main" val="427041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4B7BE8-9C4A-40C4-902B-0ABBA94C292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49674A6-BA25-4D19-B44B-7A441140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FCC496B-DEFE-40CA-9FFF-02FE86D14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031625B-205B-4EB5-94A3-3F2AD6F1D1CF}"/>
              </a:ext>
            </a:extLst>
          </p:cNvPr>
          <p:cNvSpPr>
            <a:spLocks noGrp="1"/>
          </p:cNvSpPr>
          <p:nvPr>
            <p:ph type="dt" sz="half" idx="10"/>
          </p:nvPr>
        </p:nvSpPr>
        <p:spPr/>
        <p:txBody>
          <a:bodyPr/>
          <a:lstStyle/>
          <a:p>
            <a:fld id="{E324D4EA-2432-4529-9939-AA9DF5C6BFB0}" type="datetimeFigureOut">
              <a:rPr lang="ru-RU" smtClean="0"/>
              <a:pPr/>
              <a:t>23.04.2026</a:t>
            </a:fld>
            <a:endParaRPr lang="ru-RU"/>
          </a:p>
        </p:txBody>
      </p:sp>
      <p:sp>
        <p:nvSpPr>
          <p:cNvPr id="6" name="Нижний колонтитул 5">
            <a:extLst>
              <a:ext uri="{FF2B5EF4-FFF2-40B4-BE49-F238E27FC236}">
                <a16:creationId xmlns:a16="http://schemas.microsoft.com/office/drawing/2014/main" id="{F435AE08-01A8-46A1-A5E7-38267D9C34A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A6159B6-A53F-4DC9-8A01-8A5B8485C131}"/>
              </a:ext>
            </a:extLst>
          </p:cNvPr>
          <p:cNvSpPr>
            <a:spLocks noGrp="1"/>
          </p:cNvSpPr>
          <p:nvPr>
            <p:ph type="sldNum" sz="quarter" idx="12"/>
          </p:nvPr>
        </p:nvSpPr>
        <p:spPr/>
        <p:txBody>
          <a:bodyPr/>
          <a:lstStyle/>
          <a:p>
            <a:fld id="{44C0E427-0C88-4668-A58A-34F56F49CCF9}" type="slidenum">
              <a:rPr lang="ru-RU" smtClean="0"/>
              <a:pPr/>
              <a:t>‹#›</a:t>
            </a:fld>
            <a:endParaRPr lang="ru-RU"/>
          </a:p>
        </p:txBody>
      </p:sp>
    </p:spTree>
    <p:extLst>
      <p:ext uri="{BB962C8B-B14F-4D97-AF65-F5344CB8AC3E}">
        <p14:creationId xmlns:p14="http://schemas.microsoft.com/office/powerpoint/2010/main" val="291032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192F13-B0E8-4531-AB34-28255DB4236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2EBE131-9222-43A5-974B-DFBADA0B7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3620F33-DEAC-4032-A5BD-D7BF340BC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331D806-D5A4-4C04-92CC-E772D95BBAA9}"/>
              </a:ext>
            </a:extLst>
          </p:cNvPr>
          <p:cNvSpPr>
            <a:spLocks noGrp="1"/>
          </p:cNvSpPr>
          <p:nvPr>
            <p:ph type="dt" sz="half" idx="10"/>
          </p:nvPr>
        </p:nvSpPr>
        <p:spPr/>
        <p:txBody>
          <a:bodyPr/>
          <a:lstStyle/>
          <a:p>
            <a:fld id="{E324D4EA-2432-4529-9939-AA9DF5C6BFB0}" type="datetimeFigureOut">
              <a:rPr lang="ru-RU" smtClean="0"/>
              <a:pPr/>
              <a:t>23.04.2026</a:t>
            </a:fld>
            <a:endParaRPr lang="ru-RU"/>
          </a:p>
        </p:txBody>
      </p:sp>
      <p:sp>
        <p:nvSpPr>
          <p:cNvPr id="6" name="Нижний колонтитул 5">
            <a:extLst>
              <a:ext uri="{FF2B5EF4-FFF2-40B4-BE49-F238E27FC236}">
                <a16:creationId xmlns:a16="http://schemas.microsoft.com/office/drawing/2014/main" id="{DEDFFC86-CAB4-43ED-AA33-4C950F38A43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3A8F027-8D95-40CA-8153-049B183C926D}"/>
              </a:ext>
            </a:extLst>
          </p:cNvPr>
          <p:cNvSpPr>
            <a:spLocks noGrp="1"/>
          </p:cNvSpPr>
          <p:nvPr>
            <p:ph type="sldNum" sz="quarter" idx="12"/>
          </p:nvPr>
        </p:nvSpPr>
        <p:spPr/>
        <p:txBody>
          <a:bodyPr/>
          <a:lstStyle/>
          <a:p>
            <a:fld id="{44C0E427-0C88-4668-A58A-34F56F49CCF9}" type="slidenum">
              <a:rPr lang="ru-RU" smtClean="0"/>
              <a:pPr/>
              <a:t>‹#›</a:t>
            </a:fld>
            <a:endParaRPr lang="ru-RU"/>
          </a:p>
        </p:txBody>
      </p:sp>
    </p:spTree>
    <p:extLst>
      <p:ext uri="{BB962C8B-B14F-4D97-AF65-F5344CB8AC3E}">
        <p14:creationId xmlns:p14="http://schemas.microsoft.com/office/powerpoint/2010/main" val="4325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615A67-5867-4D91-92F4-C65167B9A8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21A8490-AD97-4136-8FF7-4C4ACF62D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1DA47A-CD57-47E0-A073-4E0F9D336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4D4EA-2432-4529-9939-AA9DF5C6BFB0}" type="datetimeFigureOut">
              <a:rPr lang="ru-RU" smtClean="0"/>
              <a:pPr/>
              <a:t>23.04.2026</a:t>
            </a:fld>
            <a:endParaRPr lang="ru-RU"/>
          </a:p>
        </p:txBody>
      </p:sp>
      <p:sp>
        <p:nvSpPr>
          <p:cNvPr id="5" name="Нижний колонтитул 4">
            <a:extLst>
              <a:ext uri="{FF2B5EF4-FFF2-40B4-BE49-F238E27FC236}">
                <a16:creationId xmlns:a16="http://schemas.microsoft.com/office/drawing/2014/main" id="{05277D4F-560C-4F5F-9230-4AD4F0DF0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EDDA2C5-491C-41DD-96BB-EF9CB19945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0E427-0C88-4668-A58A-34F56F49CCF9}" type="slidenum">
              <a:rPr lang="ru-RU" smtClean="0"/>
              <a:pPr/>
              <a:t>‹#›</a:t>
            </a:fld>
            <a:endParaRPr lang="ru-RU"/>
          </a:p>
        </p:txBody>
      </p:sp>
    </p:spTree>
    <p:extLst>
      <p:ext uri="{BB962C8B-B14F-4D97-AF65-F5344CB8AC3E}">
        <p14:creationId xmlns:p14="http://schemas.microsoft.com/office/powerpoint/2010/main" val="2642966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EDE28B-3036-46A0-84FD-EF30B3FBF816}"/>
              </a:ext>
            </a:extLst>
          </p:cNvPr>
          <p:cNvSpPr txBox="1"/>
          <p:nvPr/>
        </p:nvSpPr>
        <p:spPr>
          <a:xfrm>
            <a:off x="6417240" y="2870722"/>
            <a:ext cx="5774760" cy="1569660"/>
          </a:xfrm>
          <a:prstGeom prst="rect">
            <a:avLst/>
          </a:prstGeom>
          <a:noFill/>
        </p:spPr>
        <p:txBody>
          <a:bodyPr wrap="square">
            <a:spAutoFit/>
          </a:bodyPr>
          <a:lstStyle/>
          <a:p>
            <a:pPr algn="ctr"/>
            <a:r>
              <a:rPr lang="ru-RU" sz="3200" dirty="0">
                <a:solidFill>
                  <a:schemeClr val="accent1">
                    <a:lumMod val="50000"/>
                  </a:schemeClr>
                </a:solidFill>
                <a:latin typeface="Arial" panose="020B0604020202020204" pitchFamily="34" charset="0"/>
                <a:cs typeface="Arial" panose="020B0604020202020204" pitchFamily="34" charset="0"/>
              </a:rPr>
              <a:t>Своевременное выявление нарушений развития у детей раннего возраста </a:t>
            </a:r>
          </a:p>
        </p:txBody>
      </p:sp>
      <p:sp>
        <p:nvSpPr>
          <p:cNvPr id="4" name="TextBox 3">
            <a:extLst>
              <a:ext uri="{FF2B5EF4-FFF2-40B4-BE49-F238E27FC236}">
                <a16:creationId xmlns:a16="http://schemas.microsoft.com/office/drawing/2014/main" id="{8A6D21AF-F209-419E-8A41-90917D433677}"/>
              </a:ext>
            </a:extLst>
          </p:cNvPr>
          <p:cNvSpPr txBox="1"/>
          <p:nvPr/>
        </p:nvSpPr>
        <p:spPr>
          <a:xfrm>
            <a:off x="6643254" y="5053202"/>
            <a:ext cx="5210154" cy="523220"/>
          </a:xfrm>
          <a:prstGeom prst="rect">
            <a:avLst/>
          </a:prstGeom>
          <a:noFill/>
        </p:spPr>
        <p:txBody>
          <a:bodyPr wrap="square" rtlCol="0">
            <a:spAutoFit/>
          </a:bodyPr>
          <a:lstStyle/>
          <a:p>
            <a:pPr algn="ctr"/>
            <a:r>
              <a:rPr lang="ru-RU" sz="1400" dirty="0">
                <a:solidFill>
                  <a:schemeClr val="accent1">
                    <a:lumMod val="50000"/>
                  </a:schemeClr>
                </a:solidFill>
                <a:latin typeface="Arial" panose="020B0604020202020204" pitchFamily="34" charset="0"/>
                <a:cs typeface="Arial" panose="020B0604020202020204" pitchFamily="34" charset="0"/>
              </a:rPr>
              <a:t>Психолого-педагогический и логопедический скрининг </a:t>
            </a:r>
          </a:p>
          <a:p>
            <a:pPr algn="ctr"/>
            <a:r>
              <a:rPr lang="ru-RU" sz="1400" dirty="0">
                <a:solidFill>
                  <a:schemeClr val="accent1">
                    <a:lumMod val="50000"/>
                  </a:schemeClr>
                </a:solidFill>
                <a:latin typeface="Arial" panose="020B0604020202020204" pitchFamily="34" charset="0"/>
                <a:cs typeface="Arial" panose="020B0604020202020204" pitchFamily="34" charset="0"/>
              </a:rPr>
              <a:t>в условиях образовательной организации</a:t>
            </a:r>
          </a:p>
        </p:txBody>
      </p:sp>
      <p:sp>
        <p:nvSpPr>
          <p:cNvPr id="2" name="Овал 1">
            <a:extLst>
              <a:ext uri="{FF2B5EF4-FFF2-40B4-BE49-F238E27FC236}">
                <a16:creationId xmlns:a16="http://schemas.microsoft.com/office/drawing/2014/main" id="{325DFB0B-5451-4EDE-B030-C72990BE5EB9}"/>
              </a:ext>
            </a:extLst>
          </p:cNvPr>
          <p:cNvSpPr/>
          <p:nvPr/>
        </p:nvSpPr>
        <p:spPr>
          <a:xfrm>
            <a:off x="0" y="62345"/>
            <a:ext cx="6438013" cy="663155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E7FBE705-85E0-40BA-B1B3-117450932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308" y="1032086"/>
            <a:ext cx="1717370" cy="1532226"/>
          </a:xfrm>
          <a:prstGeom prst="rect">
            <a:avLst/>
          </a:prstGeom>
        </p:spPr>
      </p:pic>
      <p:sp>
        <p:nvSpPr>
          <p:cNvPr id="10" name="TextBox 9">
            <a:extLst>
              <a:ext uri="{FF2B5EF4-FFF2-40B4-BE49-F238E27FC236}">
                <a16:creationId xmlns:a16="http://schemas.microsoft.com/office/drawing/2014/main" id="{6E97C04C-1C9C-4F6A-B2C1-5AAD191996FB}"/>
              </a:ext>
            </a:extLst>
          </p:cNvPr>
          <p:cNvSpPr txBox="1"/>
          <p:nvPr/>
        </p:nvSpPr>
        <p:spPr>
          <a:xfrm>
            <a:off x="6303819" y="134238"/>
            <a:ext cx="5210154" cy="430887"/>
          </a:xfrm>
          <a:prstGeom prst="rect">
            <a:avLst/>
          </a:prstGeom>
          <a:noFill/>
        </p:spPr>
        <p:txBody>
          <a:bodyPr wrap="square" rtlCol="0">
            <a:spAutoFit/>
          </a:bodyPr>
          <a:lstStyle/>
          <a:p>
            <a:pPr algn="ctr"/>
            <a:r>
              <a:rPr lang="ru-RU" sz="1100" dirty="0">
                <a:solidFill>
                  <a:schemeClr val="accent1">
                    <a:lumMod val="50000"/>
                  </a:schemeClr>
                </a:solidFill>
                <a:latin typeface="Arial" panose="020B0604020202020204" pitchFamily="34" charset="0"/>
                <a:cs typeface="Arial" panose="020B0604020202020204" pitchFamily="34" charset="0"/>
              </a:rPr>
              <a:t>Государственное общеобразовательное учреждение Ярославской области «Центр помощи детям»</a:t>
            </a:r>
          </a:p>
        </p:txBody>
      </p:sp>
      <p:sp>
        <p:nvSpPr>
          <p:cNvPr id="11" name="TextBox 10">
            <a:extLst>
              <a:ext uri="{FF2B5EF4-FFF2-40B4-BE49-F238E27FC236}">
                <a16:creationId xmlns:a16="http://schemas.microsoft.com/office/drawing/2014/main" id="{A64C6233-B8AB-4543-A34D-8278F8CC040E}"/>
              </a:ext>
            </a:extLst>
          </p:cNvPr>
          <p:cNvSpPr txBox="1"/>
          <p:nvPr/>
        </p:nvSpPr>
        <p:spPr>
          <a:xfrm>
            <a:off x="3490923" y="6364768"/>
            <a:ext cx="5210154" cy="430887"/>
          </a:xfrm>
          <a:prstGeom prst="rect">
            <a:avLst/>
          </a:prstGeom>
          <a:noFill/>
        </p:spPr>
        <p:txBody>
          <a:bodyPr wrap="square" rtlCol="0">
            <a:spAutoFit/>
          </a:bodyPr>
          <a:lstStyle/>
          <a:p>
            <a:pPr algn="ctr"/>
            <a:r>
              <a:rPr lang="ru-RU" sz="1100" dirty="0">
                <a:solidFill>
                  <a:schemeClr val="accent1">
                    <a:lumMod val="50000"/>
                  </a:schemeClr>
                </a:solidFill>
                <a:latin typeface="Arial" panose="020B0604020202020204" pitchFamily="34" charset="0"/>
                <a:cs typeface="Arial" panose="020B0604020202020204" pitchFamily="34" charset="0"/>
              </a:rPr>
              <a:t>Ярославль</a:t>
            </a:r>
          </a:p>
          <a:p>
            <a:pPr algn="ctr"/>
            <a:r>
              <a:rPr lang="ru-RU" sz="1100" dirty="0">
                <a:solidFill>
                  <a:schemeClr val="accent1">
                    <a:lumMod val="50000"/>
                  </a:schemeClr>
                </a:solidFill>
                <a:latin typeface="Arial" panose="020B0604020202020204" pitchFamily="34" charset="0"/>
                <a:cs typeface="Arial" panose="020B0604020202020204" pitchFamily="34" charset="0"/>
              </a:rPr>
              <a:t>2026</a:t>
            </a:r>
          </a:p>
        </p:txBody>
      </p:sp>
    </p:spTree>
    <p:extLst>
      <p:ext uri="{BB962C8B-B14F-4D97-AF65-F5344CB8AC3E}">
        <p14:creationId xmlns:p14="http://schemas.microsoft.com/office/powerpoint/2010/main" val="61192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A9C0B7-4001-455C-9C24-94320DE54721}"/>
              </a:ext>
            </a:extLst>
          </p:cNvPr>
          <p:cNvSpPr txBox="1"/>
          <p:nvPr/>
        </p:nvSpPr>
        <p:spPr>
          <a:xfrm>
            <a:off x="484743" y="925417"/>
            <a:ext cx="11182120" cy="2831544"/>
          </a:xfrm>
          <a:prstGeom prst="rect">
            <a:avLst/>
          </a:prstGeom>
          <a:noFill/>
        </p:spPr>
        <p:txBody>
          <a:bodyPr wrap="square">
            <a:spAutoFit/>
          </a:bodyPr>
          <a:lstStyle/>
          <a:p>
            <a:pPr algn="just"/>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Разработанные Методические рекомендации представляют собой стандартизированный инструмент первичной диагностики, позволяющий:</a:t>
            </a:r>
          </a:p>
          <a:p>
            <a:pPr algn="just"/>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a:p>
            <a:pPr algn="just"/>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 унифицировать процедуру выявления детей группы риска в дошкольных образовательных организациях;</a:t>
            </a:r>
          </a:p>
          <a:p>
            <a:pPr algn="just"/>
            <a:b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br>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 обеспечить преемственность между воспитательным наблюдением, работой консилиума и направлением на ПМПК;</a:t>
            </a:r>
          </a:p>
          <a:p>
            <a:pPr algn="just"/>
            <a:b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br>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 использовать результаты скрининга для планирования коррекционно-развивающей помощи.</a:t>
            </a:r>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p:txBody>
      </p:sp>
      <p:sp>
        <p:nvSpPr>
          <p:cNvPr id="5" name="TextBox 4">
            <a:extLst>
              <a:ext uri="{FF2B5EF4-FFF2-40B4-BE49-F238E27FC236}">
                <a16:creationId xmlns:a16="http://schemas.microsoft.com/office/drawing/2014/main" id="{ACAA013B-8DB7-4A78-87CA-1B0CE93370E7}"/>
              </a:ext>
            </a:extLst>
          </p:cNvPr>
          <p:cNvSpPr txBox="1"/>
          <p:nvPr/>
        </p:nvSpPr>
        <p:spPr>
          <a:xfrm>
            <a:off x="2938332" y="0"/>
            <a:ext cx="6096000" cy="584775"/>
          </a:xfrm>
          <a:prstGeom prst="rect">
            <a:avLst/>
          </a:prstGeom>
          <a:noFill/>
        </p:spPr>
        <p:txBody>
          <a:bodyPr wrap="square">
            <a:spAutoFit/>
          </a:bodyPr>
          <a:lstStyle/>
          <a:p>
            <a:pPr algn="just"/>
            <a:r>
              <a:rPr lang="ru-RU" sz="3200" dirty="0">
                <a:solidFill>
                  <a:schemeClr val="accent5">
                    <a:lumMod val="50000"/>
                  </a:schemeClr>
                </a:solidFill>
                <a:effectLst/>
                <a:latin typeface="Arial" pitchFamily="34" charset="0"/>
                <a:ea typeface="Times New Roman" panose="02020603050405020304" pitchFamily="18" charset="0"/>
                <a:cs typeface="Arial" pitchFamily="34" charset="0"/>
              </a:rPr>
              <a:t>Заключительные положения</a:t>
            </a:r>
            <a:endParaRPr lang="ru-RU" sz="2800" dirty="0">
              <a:solidFill>
                <a:schemeClr val="accent5">
                  <a:lumMod val="50000"/>
                </a:schemeClr>
              </a:solidFill>
              <a:effectLst/>
              <a:latin typeface="Arial" pitchFamily="34" charset="0"/>
              <a:ea typeface="Times New Roman" panose="02020603050405020304" pitchFamily="18" charset="0"/>
              <a:cs typeface="Arial" pitchFamily="34" charset="0"/>
            </a:endParaRPr>
          </a:p>
        </p:txBody>
      </p:sp>
      <p:sp>
        <p:nvSpPr>
          <p:cNvPr id="4" name="Овал 3">
            <a:extLst>
              <a:ext uri="{FF2B5EF4-FFF2-40B4-BE49-F238E27FC236}">
                <a16:creationId xmlns:a16="http://schemas.microsoft.com/office/drawing/2014/main" id="{1FE557D4-BA55-4C97-8110-EF9B57D76D7B}"/>
              </a:ext>
            </a:extLst>
          </p:cNvPr>
          <p:cNvSpPr/>
          <p:nvPr/>
        </p:nvSpPr>
        <p:spPr>
          <a:xfrm>
            <a:off x="-55420" y="3811837"/>
            <a:ext cx="3140143" cy="3046164"/>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797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Овал 1">
            <a:extLst>
              <a:ext uri="{FF2B5EF4-FFF2-40B4-BE49-F238E27FC236}">
                <a16:creationId xmlns:a16="http://schemas.microsoft.com/office/drawing/2014/main" id="{7B41C572-A32D-4D08-AB41-1C3EE77A657C}"/>
              </a:ext>
            </a:extLst>
          </p:cNvPr>
          <p:cNvSpPr/>
          <p:nvPr/>
        </p:nvSpPr>
        <p:spPr>
          <a:xfrm>
            <a:off x="4627085" y="3260992"/>
            <a:ext cx="2684443" cy="2847315"/>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955055" y="1619479"/>
            <a:ext cx="4451860" cy="584775"/>
          </a:xfrm>
          <a:prstGeom prst="rect">
            <a:avLst/>
          </a:prstGeom>
          <a:noFill/>
        </p:spPr>
        <p:txBody>
          <a:bodyPr wrap="none" rtlCol="0">
            <a:spAutoFit/>
          </a:bodyPr>
          <a:lstStyle/>
          <a:p>
            <a:r>
              <a:rPr lang="ru-RU" sz="3200" dirty="0">
                <a:solidFill>
                  <a:schemeClr val="accent5">
                    <a:lumMod val="50000"/>
                  </a:schemeClr>
                </a:solidFill>
                <a:latin typeface="Arial" pitchFamily="34" charset="0"/>
                <a:cs typeface="Arial" pitchFamily="34" charset="0"/>
              </a:rPr>
              <a:t>Спасибо за внимание!</a:t>
            </a:r>
          </a:p>
        </p:txBody>
      </p:sp>
    </p:spTree>
    <p:extLst>
      <p:ext uri="{BB962C8B-B14F-4D97-AF65-F5344CB8AC3E}">
        <p14:creationId xmlns:p14="http://schemas.microsoft.com/office/powerpoint/2010/main" val="225049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E858C6-A5A1-4A8F-A6FA-8F28606B7F7E}"/>
              </a:ext>
            </a:extLst>
          </p:cNvPr>
          <p:cNvSpPr txBox="1"/>
          <p:nvPr/>
        </p:nvSpPr>
        <p:spPr>
          <a:xfrm>
            <a:off x="2952520" y="180653"/>
            <a:ext cx="3640992" cy="584775"/>
          </a:xfrm>
          <a:prstGeom prst="rect">
            <a:avLst/>
          </a:prstGeom>
          <a:noFill/>
        </p:spPr>
        <p:txBody>
          <a:bodyPr wrap="square" rtlCol="0">
            <a:spAutoFit/>
          </a:bodyPr>
          <a:lstStyle/>
          <a:p>
            <a:r>
              <a:rPr lang="ru-RU" sz="3200" dirty="0">
                <a:solidFill>
                  <a:schemeClr val="accent5">
                    <a:lumMod val="50000"/>
                  </a:schemeClr>
                </a:solidFill>
                <a:latin typeface="Arial" pitchFamily="34" charset="0"/>
                <a:cs typeface="Arial" pitchFamily="34" charset="0"/>
              </a:rPr>
              <a:t>Актуальность</a:t>
            </a:r>
          </a:p>
        </p:txBody>
      </p:sp>
      <p:pic>
        <p:nvPicPr>
          <p:cNvPr id="4" name="Рисунок 3">
            <a:extLst>
              <a:ext uri="{FF2B5EF4-FFF2-40B4-BE49-F238E27FC236}">
                <a16:creationId xmlns:a16="http://schemas.microsoft.com/office/drawing/2014/main" id="{A92C95A8-A4B5-4745-B8CA-AC6516E95681}"/>
              </a:ext>
            </a:extLst>
          </p:cNvPr>
          <p:cNvPicPr>
            <a:picLocks noChangeAspect="1"/>
          </p:cNvPicPr>
          <p:nvPr/>
        </p:nvPicPr>
        <p:blipFill rotWithShape="1">
          <a:blip r:embed="rId2">
            <a:extLst>
              <a:ext uri="{28A0092B-C50C-407E-A947-70E740481C1C}">
                <a14:useLocalDpi xmlns:a14="http://schemas.microsoft.com/office/drawing/2010/main" val="0"/>
              </a:ext>
            </a:extLst>
          </a:blip>
          <a:srcRect l="15151" r="24242"/>
          <a:stretch/>
        </p:blipFill>
        <p:spPr>
          <a:xfrm>
            <a:off x="8035636" y="0"/>
            <a:ext cx="4156364" cy="6858000"/>
          </a:xfrm>
          <a:prstGeom prst="rect">
            <a:avLst/>
          </a:prstGeom>
        </p:spPr>
      </p:pic>
      <p:sp>
        <p:nvSpPr>
          <p:cNvPr id="8" name="Прямоугольник 7">
            <a:extLst>
              <a:ext uri="{FF2B5EF4-FFF2-40B4-BE49-F238E27FC236}">
                <a16:creationId xmlns:a16="http://schemas.microsoft.com/office/drawing/2014/main" id="{0DED5BE8-C319-4406-98B6-107AFED49261}"/>
              </a:ext>
            </a:extLst>
          </p:cNvPr>
          <p:cNvSpPr/>
          <p:nvPr/>
        </p:nvSpPr>
        <p:spPr>
          <a:xfrm>
            <a:off x="8035636" y="-117764"/>
            <a:ext cx="4281054" cy="697576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30505" y="1178806"/>
            <a:ext cx="7359268" cy="1200329"/>
          </a:xfrm>
          <a:prstGeom prst="rect">
            <a:avLst/>
          </a:prstGeom>
        </p:spPr>
        <p:txBody>
          <a:bodyPr wrap="square">
            <a:spAutoFit/>
          </a:bodyPr>
          <a:lstStyle/>
          <a:p>
            <a:pPr algn="just">
              <a:buFont typeface="Arial" pitchFamily="34" charset="0"/>
              <a:buChar char="•"/>
            </a:pPr>
            <a:r>
              <a:rPr lang="ru-RU" dirty="0">
                <a:solidFill>
                  <a:schemeClr val="accent5">
                    <a:lumMod val="50000"/>
                  </a:schemeClr>
                </a:solidFill>
                <a:latin typeface="Arial" pitchFamily="34" charset="0"/>
                <a:cs typeface="Arial" pitchFamily="34" charset="0"/>
              </a:rPr>
              <a:t> Проблема изучения особенностей организации и проведения ранней диагностики и коррекции нарушений в развитии в настоящее время является актуальной в связи с увеличением детей с разнообразными нарушениями.</a:t>
            </a:r>
          </a:p>
        </p:txBody>
      </p:sp>
      <p:sp>
        <p:nvSpPr>
          <p:cNvPr id="7" name="Прямоугольник 6"/>
          <p:cNvSpPr/>
          <p:nvPr/>
        </p:nvSpPr>
        <p:spPr>
          <a:xfrm>
            <a:off x="374574" y="2655065"/>
            <a:ext cx="7469437" cy="2862322"/>
          </a:xfrm>
          <a:prstGeom prst="rect">
            <a:avLst/>
          </a:prstGeom>
        </p:spPr>
        <p:txBody>
          <a:bodyPr wrap="square">
            <a:spAutoFit/>
          </a:bodyPr>
          <a:lstStyle/>
          <a:p>
            <a:pPr algn="just">
              <a:buFont typeface="Arial" pitchFamily="34" charset="0"/>
              <a:buChar char="•"/>
            </a:pPr>
            <a:r>
              <a:rPr lang="ru-RU" dirty="0">
                <a:solidFill>
                  <a:schemeClr val="accent5">
                    <a:lumMod val="50000"/>
                  </a:schemeClr>
                </a:solidFill>
                <a:latin typeface="Arial" pitchFamily="34" charset="0"/>
                <a:cs typeface="Arial" pitchFamily="34" charset="0"/>
              </a:rPr>
              <a:t> Раннее выявление и комплексная коррекция отклонений в развитии, начатые с первых лет жизни ребенка, позволяют предупредить появление вторичных нарушений, скорректировать уже имеющиеся трудности и в результате значительно снизить степень социальной недостаточности детей с отклонениями в развитии, достичь максимально возможного для каждого ребенка уровня общего развития, образования, степени интеграции в обществе. В результате коррекции в раннем возрасте до 20% детей к 18 месяцам достигают показателей нормы, а у 90% детей наблюдается стойкий положительный эффект».</a:t>
            </a:r>
          </a:p>
        </p:txBody>
      </p:sp>
    </p:spTree>
    <p:extLst>
      <p:ext uri="{BB962C8B-B14F-4D97-AF65-F5344CB8AC3E}">
        <p14:creationId xmlns:p14="http://schemas.microsoft.com/office/powerpoint/2010/main" val="143360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Овал 3">
            <a:extLst>
              <a:ext uri="{FF2B5EF4-FFF2-40B4-BE49-F238E27FC236}">
                <a16:creationId xmlns:a16="http://schemas.microsoft.com/office/drawing/2014/main" id="{5A81037D-ABA6-45F8-B020-F13AB90BCF48}"/>
              </a:ext>
            </a:extLst>
          </p:cNvPr>
          <p:cNvSpPr/>
          <p:nvPr/>
        </p:nvSpPr>
        <p:spPr>
          <a:xfrm>
            <a:off x="2673927" y="392289"/>
            <a:ext cx="6303818" cy="6283933"/>
          </a:xfrm>
          <a:prstGeom prst="ellipse">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4DAA71AA-F725-4822-AD80-A93350B561B2}"/>
              </a:ext>
            </a:extLst>
          </p:cNvPr>
          <p:cNvSpPr txBox="1"/>
          <p:nvPr/>
        </p:nvSpPr>
        <p:spPr>
          <a:xfrm>
            <a:off x="418642" y="3184369"/>
            <a:ext cx="11259238" cy="1762203"/>
          </a:xfrm>
          <a:prstGeom prst="rect">
            <a:avLst/>
          </a:prstGeom>
          <a:noFill/>
        </p:spPr>
        <p:txBody>
          <a:bodyPr wrap="square">
            <a:spAutoFit/>
          </a:bodyPr>
          <a:lstStyle/>
          <a:p>
            <a:pPr algn="just"/>
            <a:br>
              <a:rPr lang="ru-RU" dirty="0">
                <a:latin typeface="Arial" pitchFamily="34" charset="0"/>
                <a:cs typeface="Arial" pitchFamily="34" charset="0"/>
              </a:rPr>
            </a:br>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В возрасте от 1 года до 3 лет мозг ребёнка обладает высокой пластичностью. Нарушения слуха, зрения, задержка речевого или моторного развития, расстройства аутистического спектра – если их обнаружить на этом этапе, можно запустить коррекцию в окно возможностей, когда компенсация идёт наиболее быстро. Упущенное время приводит к вторичным нарушениям (например, из-за отсутствия речи страдает мышление и общение).</a:t>
            </a:r>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p:txBody>
      </p:sp>
      <p:sp>
        <p:nvSpPr>
          <p:cNvPr id="5" name="Прямоугольник 4"/>
          <p:cNvSpPr/>
          <p:nvPr/>
        </p:nvSpPr>
        <p:spPr>
          <a:xfrm>
            <a:off x="2622014" y="299437"/>
            <a:ext cx="6984694" cy="861774"/>
          </a:xfrm>
          <a:prstGeom prst="rect">
            <a:avLst/>
          </a:prstGeom>
        </p:spPr>
        <p:txBody>
          <a:bodyPr wrap="square">
            <a:spAutoFit/>
          </a:bodyPr>
          <a:lstStyle/>
          <a:p>
            <a:r>
              <a:rPr lang="ru-RU" sz="3200" dirty="0">
                <a:solidFill>
                  <a:schemeClr val="accent5">
                    <a:lumMod val="50000"/>
                  </a:schemeClr>
                </a:solidFill>
                <a:latin typeface="Arial" pitchFamily="34" charset="0"/>
                <a:cs typeface="Arial" pitchFamily="34" charset="0"/>
              </a:rPr>
              <a:t>Почему именно ранний возраст?</a:t>
            </a:r>
            <a:br>
              <a:rPr lang="ru-RU" dirty="0">
                <a:solidFill>
                  <a:prstClr val="black"/>
                </a:solidFill>
                <a:latin typeface="Arial" pitchFamily="34" charset="0"/>
                <a:cs typeface="Arial" pitchFamily="34" charset="0"/>
              </a:rPr>
            </a:br>
            <a:endParaRPr lang="ru-RU" dirty="0"/>
          </a:p>
        </p:txBody>
      </p:sp>
      <p:sp>
        <p:nvSpPr>
          <p:cNvPr id="7" name="TextBox 6"/>
          <p:cNvSpPr txBox="1"/>
          <p:nvPr/>
        </p:nvSpPr>
        <p:spPr>
          <a:xfrm>
            <a:off x="1980976" y="1300533"/>
            <a:ext cx="7569423" cy="923330"/>
          </a:xfrm>
          <a:prstGeom prst="rect">
            <a:avLst/>
          </a:prstGeom>
          <a:noFill/>
        </p:spPr>
        <p:txBody>
          <a:bodyPr wrap="square" rtlCol="0">
            <a:spAutoFit/>
          </a:bodyPr>
          <a:lstStyle/>
          <a:p>
            <a:pPr algn="ctr"/>
            <a:r>
              <a:rPr lang="ru-RU" dirty="0">
                <a:solidFill>
                  <a:schemeClr val="accent5">
                    <a:lumMod val="50000"/>
                  </a:schemeClr>
                </a:solidFill>
                <a:latin typeface="Arial" pitchFamily="34" charset="0"/>
                <a:cs typeface="Arial" pitchFamily="34" charset="0"/>
              </a:rPr>
              <a:t>Ранний возраст – это период развития от 1 года до 3 лет,</a:t>
            </a:r>
          </a:p>
          <a:p>
            <a:pPr algn="ctr"/>
            <a:r>
              <a:rPr lang="ru-RU" dirty="0">
                <a:solidFill>
                  <a:schemeClr val="accent5">
                    <a:lumMod val="50000"/>
                  </a:schemeClr>
                </a:solidFill>
                <a:latin typeface="Arial" pitchFamily="34" charset="0"/>
                <a:cs typeface="Arial" pitchFamily="34" charset="0"/>
              </a:rPr>
              <a:t>Когда закладываются все основы психического, </a:t>
            </a:r>
          </a:p>
          <a:p>
            <a:pPr algn="ctr"/>
            <a:r>
              <a:rPr lang="ru-RU" dirty="0">
                <a:solidFill>
                  <a:schemeClr val="accent5">
                    <a:lumMod val="50000"/>
                  </a:schemeClr>
                </a:solidFill>
                <a:latin typeface="Arial" pitchFamily="34" charset="0"/>
                <a:cs typeface="Arial" pitchFamily="34" charset="0"/>
              </a:rPr>
              <a:t>физического и социального развития</a:t>
            </a:r>
          </a:p>
        </p:txBody>
      </p:sp>
      <p:sp>
        <p:nvSpPr>
          <p:cNvPr id="8" name="Прямоугольник 7"/>
          <p:cNvSpPr/>
          <p:nvPr/>
        </p:nvSpPr>
        <p:spPr>
          <a:xfrm>
            <a:off x="2588965" y="947451"/>
            <a:ext cx="6555035" cy="1542362"/>
          </a:xfrm>
          <a:prstGeom prst="rect">
            <a:avLst/>
          </a:prstGeom>
          <a:noFill/>
          <a:ln w="63500">
            <a:solidFill>
              <a:srgbClr val="406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0162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94ADE13E-DC63-489B-BA34-CCC62D619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0716" y="495759"/>
            <a:ext cx="3726081" cy="6028466"/>
          </a:xfrm>
          <a:prstGeom prst="rect">
            <a:avLst/>
          </a:prstGeom>
        </p:spPr>
      </p:pic>
      <p:sp>
        <p:nvSpPr>
          <p:cNvPr id="12" name="TextBox 11">
            <a:extLst>
              <a:ext uri="{FF2B5EF4-FFF2-40B4-BE49-F238E27FC236}">
                <a16:creationId xmlns:a16="http://schemas.microsoft.com/office/drawing/2014/main" id="{98047B10-9D22-4F28-AC29-556BCCCD5E94}"/>
              </a:ext>
            </a:extLst>
          </p:cNvPr>
          <p:cNvSpPr txBox="1"/>
          <p:nvPr/>
        </p:nvSpPr>
        <p:spPr>
          <a:xfrm>
            <a:off x="2710149" y="401066"/>
            <a:ext cx="5595621" cy="584775"/>
          </a:xfrm>
          <a:prstGeom prst="rect">
            <a:avLst/>
          </a:prstGeom>
          <a:noFill/>
        </p:spPr>
        <p:txBody>
          <a:bodyPr wrap="square" rtlCol="0">
            <a:spAutoFit/>
          </a:bodyPr>
          <a:lstStyle/>
          <a:p>
            <a:r>
              <a:rPr lang="ru-RU" sz="3200" dirty="0">
                <a:solidFill>
                  <a:schemeClr val="accent5">
                    <a:lumMod val="50000"/>
                  </a:schemeClr>
                </a:solidFill>
                <a:latin typeface="Arial" pitchFamily="34" charset="0"/>
                <a:cs typeface="Arial" pitchFamily="34" charset="0"/>
              </a:rPr>
              <a:t>Нормативно-правовая база</a:t>
            </a:r>
          </a:p>
        </p:txBody>
      </p:sp>
      <p:sp>
        <p:nvSpPr>
          <p:cNvPr id="14" name="TextBox 13">
            <a:extLst>
              <a:ext uri="{FF2B5EF4-FFF2-40B4-BE49-F238E27FC236}">
                <a16:creationId xmlns:a16="http://schemas.microsoft.com/office/drawing/2014/main" id="{915E3A8F-547A-4BA4-B22D-120D37CA41F1}"/>
              </a:ext>
            </a:extLst>
          </p:cNvPr>
          <p:cNvSpPr txBox="1"/>
          <p:nvPr/>
        </p:nvSpPr>
        <p:spPr>
          <a:xfrm>
            <a:off x="627963" y="2093205"/>
            <a:ext cx="6995710" cy="3970318"/>
          </a:xfrm>
          <a:prstGeom prst="rect">
            <a:avLst/>
          </a:prstGeom>
          <a:noFill/>
        </p:spPr>
        <p:txBody>
          <a:bodyPr wrap="square">
            <a:spAutoFit/>
          </a:bodyPr>
          <a:lstStyle/>
          <a:p>
            <a:pPr algn="just"/>
            <a:r>
              <a:rPr lang="ru-RU" sz="1800" dirty="0">
                <a:solidFill>
                  <a:schemeClr val="accent5">
                    <a:lumMod val="50000"/>
                  </a:schemeClr>
                </a:solidFill>
                <a:effectLst/>
                <a:latin typeface="Arial" pitchFamily="34" charset="0"/>
                <a:ea typeface="Calibri" panose="020F0502020204030204" pitchFamily="34" charset="0"/>
                <a:cs typeface="Arial" pitchFamily="34" charset="0"/>
              </a:rPr>
              <a:t>· Межведомственный комплексный план мероприятий по развитию инклюзивного общего и дополнительного образования, детского отдыха, созданию специальных условий для обучающихся с инвалидностью, с ограниченными возможностями здоровья на долгосрочный период (до 2030 года), утверждённого заместителем Председателя Правительства Т.А. Голиковой 02.03.2023 № 2300п-П8;</a:t>
            </a:r>
          </a:p>
          <a:p>
            <a:pPr algn="just"/>
            <a:br>
              <a:rPr lang="ru-RU" sz="1800" dirty="0">
                <a:solidFill>
                  <a:schemeClr val="accent5">
                    <a:lumMod val="50000"/>
                  </a:schemeClr>
                </a:solidFill>
                <a:effectLst/>
                <a:latin typeface="Arial" pitchFamily="34" charset="0"/>
                <a:ea typeface="Calibri" panose="020F0502020204030204" pitchFamily="34" charset="0"/>
                <a:cs typeface="Arial" pitchFamily="34" charset="0"/>
              </a:rPr>
            </a:br>
            <a:r>
              <a:rPr lang="ru-RU" sz="1800" dirty="0">
                <a:solidFill>
                  <a:schemeClr val="accent5">
                    <a:lumMod val="50000"/>
                  </a:schemeClr>
                </a:solidFill>
                <a:effectLst/>
                <a:latin typeface="Arial" pitchFamily="34" charset="0"/>
                <a:ea typeface="Calibri" panose="020F0502020204030204" pitchFamily="34" charset="0"/>
                <a:cs typeface="Arial" pitchFamily="34" charset="0"/>
              </a:rPr>
              <a:t>· </a:t>
            </a:r>
            <a:r>
              <a:rPr lang="ru-RU" dirty="0">
                <a:solidFill>
                  <a:schemeClr val="accent5">
                    <a:lumMod val="50000"/>
                  </a:schemeClr>
                </a:solidFill>
                <a:latin typeface="Arial" pitchFamily="34" charset="0"/>
                <a:ea typeface="Calibri" panose="020F0502020204030204" pitchFamily="34" charset="0"/>
                <a:cs typeface="Arial" pitchFamily="34" charset="0"/>
              </a:rPr>
              <a:t>Р</a:t>
            </a:r>
            <a:r>
              <a:rPr lang="ru-RU" sz="1800" dirty="0">
                <a:solidFill>
                  <a:schemeClr val="accent5">
                    <a:lumMod val="50000"/>
                  </a:schemeClr>
                </a:solidFill>
                <a:effectLst/>
                <a:latin typeface="Arial" pitchFamily="34" charset="0"/>
                <a:ea typeface="Calibri" panose="020F0502020204030204" pitchFamily="34" charset="0"/>
                <a:cs typeface="Arial" pitchFamily="34" charset="0"/>
              </a:rPr>
              <a:t>егиональный план мероприятий по развитию инклюзивного общего и дополнительного образования, детского отдыха, созданию специальных условий для обучающихся с инвалидностью, с ограниченными возможностями здоровья на долгосрочный период (до 2030 года), утверждённого постановлением Правительства области от 06.05.2022 № 348-п </a:t>
            </a:r>
            <a:endParaRPr lang="ru-RU" dirty="0">
              <a:solidFill>
                <a:schemeClr val="accent5">
                  <a:lumMod val="50000"/>
                </a:schemeClr>
              </a:solidFill>
              <a:latin typeface="Arial" pitchFamily="34" charset="0"/>
              <a:cs typeface="Arial" pitchFamily="34" charset="0"/>
            </a:endParaRPr>
          </a:p>
        </p:txBody>
      </p:sp>
      <p:sp>
        <p:nvSpPr>
          <p:cNvPr id="4" name="Овал 3">
            <a:extLst>
              <a:ext uri="{FF2B5EF4-FFF2-40B4-BE49-F238E27FC236}">
                <a16:creationId xmlns:a16="http://schemas.microsoft.com/office/drawing/2014/main" id="{CC431E96-BBA7-4EC8-9434-7CAA89DBA0D4}"/>
              </a:ext>
            </a:extLst>
          </p:cNvPr>
          <p:cNvSpPr/>
          <p:nvPr/>
        </p:nvSpPr>
        <p:spPr>
          <a:xfrm>
            <a:off x="-169718" y="-281583"/>
            <a:ext cx="2431472" cy="2343954"/>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709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1F1C2D-DE22-4467-BFF8-4EF0BD1A9C36}"/>
              </a:ext>
            </a:extLst>
          </p:cNvPr>
          <p:cNvSpPr txBox="1"/>
          <p:nvPr/>
        </p:nvSpPr>
        <p:spPr>
          <a:xfrm>
            <a:off x="3226023" y="155767"/>
            <a:ext cx="4046492" cy="584775"/>
          </a:xfrm>
          <a:prstGeom prst="rect">
            <a:avLst/>
          </a:prstGeom>
          <a:noFill/>
        </p:spPr>
        <p:txBody>
          <a:bodyPr wrap="none" rtlCol="0">
            <a:spAutoFit/>
          </a:bodyPr>
          <a:lstStyle/>
          <a:p>
            <a:r>
              <a:rPr lang="ru-RU" sz="3200" dirty="0">
                <a:solidFill>
                  <a:schemeClr val="accent5">
                    <a:lumMod val="50000"/>
                  </a:schemeClr>
                </a:solidFill>
                <a:latin typeface="Arial" pitchFamily="34" charset="0"/>
                <a:cs typeface="Arial" pitchFamily="34" charset="0"/>
              </a:rPr>
              <a:t>Что такое скрининг?</a:t>
            </a:r>
          </a:p>
        </p:txBody>
      </p:sp>
      <p:sp>
        <p:nvSpPr>
          <p:cNvPr id="6" name="TextBox 5">
            <a:extLst>
              <a:ext uri="{FF2B5EF4-FFF2-40B4-BE49-F238E27FC236}">
                <a16:creationId xmlns:a16="http://schemas.microsoft.com/office/drawing/2014/main" id="{AF16B447-92DF-407D-9FF5-1BFEF2038D63}"/>
              </a:ext>
            </a:extLst>
          </p:cNvPr>
          <p:cNvSpPr txBox="1"/>
          <p:nvPr/>
        </p:nvSpPr>
        <p:spPr>
          <a:xfrm>
            <a:off x="626042" y="3796930"/>
            <a:ext cx="6096000" cy="2031325"/>
          </a:xfrm>
          <a:prstGeom prst="rect">
            <a:avLst/>
          </a:prstGeom>
          <a:noFill/>
        </p:spPr>
        <p:txBody>
          <a:bodyPr wrap="square">
            <a:spAutoFit/>
          </a:bodyPr>
          <a:lstStyle/>
          <a:p>
            <a:pPr algn="ctr"/>
            <a:r>
              <a:rPr lang="ru-RU" dirty="0">
                <a:solidFill>
                  <a:schemeClr val="accent5">
                    <a:lumMod val="50000"/>
                  </a:schemeClr>
                </a:solidFill>
                <a:latin typeface="Arial" pitchFamily="34" charset="0"/>
                <a:cs typeface="Arial" pitchFamily="34" charset="0"/>
              </a:rPr>
              <a:t>Важное отличие:</a:t>
            </a:r>
          </a:p>
          <a:p>
            <a:pPr algn="ctr"/>
            <a:endParaRPr lang="ru-RU" dirty="0">
              <a:solidFill>
                <a:schemeClr val="accent5">
                  <a:lumMod val="50000"/>
                </a:schemeClr>
              </a:solidFill>
              <a:latin typeface="Arial" pitchFamily="34" charset="0"/>
              <a:cs typeface="Arial" pitchFamily="34" charset="0"/>
            </a:endParaRPr>
          </a:p>
          <a:p>
            <a:pPr algn="ctr"/>
            <a:r>
              <a:rPr lang="ru-RU" dirty="0">
                <a:solidFill>
                  <a:schemeClr val="accent5">
                    <a:lumMod val="50000"/>
                  </a:schemeClr>
                </a:solidFill>
                <a:latin typeface="Arial" pitchFamily="34" charset="0"/>
                <a:cs typeface="Arial" pitchFamily="34" charset="0"/>
              </a:rPr>
              <a:t> Скрининг НЕ ЗАМЕНЯЕТ углубленную диагностику ПМПК. </a:t>
            </a:r>
          </a:p>
          <a:p>
            <a:pPr algn="ctr"/>
            <a:endParaRPr lang="ru-RU" dirty="0">
              <a:solidFill>
                <a:schemeClr val="accent5">
                  <a:lumMod val="50000"/>
                </a:schemeClr>
              </a:solidFill>
              <a:latin typeface="Arial" pitchFamily="34" charset="0"/>
              <a:cs typeface="Arial" pitchFamily="34" charset="0"/>
            </a:endParaRPr>
          </a:p>
          <a:p>
            <a:pPr algn="ctr"/>
            <a:r>
              <a:rPr lang="ru-RU" dirty="0">
                <a:solidFill>
                  <a:schemeClr val="accent5">
                    <a:lumMod val="50000"/>
                  </a:schemeClr>
                </a:solidFill>
                <a:latin typeface="Arial" pitchFamily="34" charset="0"/>
                <a:cs typeface="Arial" pitchFamily="34" charset="0"/>
              </a:rPr>
              <a:t>Он служит фильтром для отбора детей, нуждающихся в детальном обследовании специалистами</a:t>
            </a:r>
            <a:r>
              <a:rPr lang="ru-RU" dirty="0">
                <a:solidFill>
                  <a:schemeClr val="accent5">
                    <a:lumMod val="50000"/>
                  </a:schemeClr>
                </a:solidFill>
              </a:rPr>
              <a:t>.</a:t>
            </a:r>
          </a:p>
        </p:txBody>
      </p:sp>
      <p:sp>
        <p:nvSpPr>
          <p:cNvPr id="8" name="TextBox 7">
            <a:extLst>
              <a:ext uri="{FF2B5EF4-FFF2-40B4-BE49-F238E27FC236}">
                <a16:creationId xmlns:a16="http://schemas.microsoft.com/office/drawing/2014/main" id="{4E012E71-8099-4C0A-A563-1238F532A9B3}"/>
              </a:ext>
            </a:extLst>
          </p:cNvPr>
          <p:cNvSpPr txBox="1"/>
          <p:nvPr/>
        </p:nvSpPr>
        <p:spPr>
          <a:xfrm>
            <a:off x="685800" y="814151"/>
            <a:ext cx="6431096" cy="1200329"/>
          </a:xfrm>
          <a:prstGeom prst="rect">
            <a:avLst/>
          </a:prstGeom>
          <a:noFill/>
        </p:spPr>
        <p:txBody>
          <a:bodyPr wrap="square">
            <a:spAutoFit/>
          </a:bodyPr>
          <a:lstStyle/>
          <a:p>
            <a:r>
              <a:rPr lang="ru-RU" dirty="0">
                <a:solidFill>
                  <a:schemeClr val="accent5">
                    <a:lumMod val="50000"/>
                  </a:schemeClr>
                </a:solidFill>
                <a:latin typeface="Arial" pitchFamily="34" charset="0"/>
                <a:cs typeface="Arial" pitchFamily="34" charset="0"/>
              </a:rPr>
              <a:t>Скрининг — это:</a:t>
            </a:r>
          </a:p>
          <a:p>
            <a:endParaRPr lang="ru-RU" dirty="0">
              <a:solidFill>
                <a:schemeClr val="accent5">
                  <a:lumMod val="50000"/>
                </a:schemeClr>
              </a:solidFill>
              <a:latin typeface="Arial" pitchFamily="34" charset="0"/>
              <a:cs typeface="Arial" pitchFamily="34" charset="0"/>
            </a:endParaRPr>
          </a:p>
          <a:p>
            <a:pPr>
              <a:buFont typeface="Arial" pitchFamily="34" charset="0"/>
              <a:buChar char="•"/>
            </a:pPr>
            <a:r>
              <a:rPr lang="ru-RU" dirty="0">
                <a:solidFill>
                  <a:schemeClr val="accent5">
                    <a:lumMod val="50000"/>
                  </a:schemeClr>
                </a:solidFill>
                <a:latin typeface="Arial" pitchFamily="34" charset="0"/>
                <a:cs typeface="Arial" pitchFamily="34" charset="0"/>
              </a:rPr>
              <a:t> Быстрая и стандартизированная процедура массового обследования.</a:t>
            </a:r>
          </a:p>
        </p:txBody>
      </p:sp>
      <p:sp>
        <p:nvSpPr>
          <p:cNvPr id="10" name="TextBox 9">
            <a:extLst>
              <a:ext uri="{FF2B5EF4-FFF2-40B4-BE49-F238E27FC236}">
                <a16:creationId xmlns:a16="http://schemas.microsoft.com/office/drawing/2014/main" id="{F97CECA3-532D-4F1A-95FB-1CA9E83FFCBC}"/>
              </a:ext>
            </a:extLst>
          </p:cNvPr>
          <p:cNvSpPr txBox="1"/>
          <p:nvPr/>
        </p:nvSpPr>
        <p:spPr>
          <a:xfrm>
            <a:off x="702909" y="2534547"/>
            <a:ext cx="8132618" cy="369332"/>
          </a:xfrm>
          <a:prstGeom prst="rect">
            <a:avLst/>
          </a:prstGeom>
          <a:noFill/>
        </p:spPr>
        <p:txBody>
          <a:bodyPr wrap="square">
            <a:spAutoFit/>
          </a:bodyPr>
          <a:lstStyle/>
          <a:p>
            <a:r>
              <a:rPr lang="ru-RU" dirty="0">
                <a:solidFill>
                  <a:schemeClr val="accent5">
                    <a:lumMod val="50000"/>
                  </a:schemeClr>
                </a:solidFill>
                <a:latin typeface="Arial" pitchFamily="34" charset="0"/>
                <a:cs typeface="Arial" pitchFamily="34" charset="0"/>
              </a:rPr>
              <a:t> Цель: Выявление детей «группы риска».</a:t>
            </a:r>
          </a:p>
        </p:txBody>
      </p:sp>
      <p:sp>
        <p:nvSpPr>
          <p:cNvPr id="5" name="Овал 4">
            <a:extLst>
              <a:ext uri="{FF2B5EF4-FFF2-40B4-BE49-F238E27FC236}">
                <a16:creationId xmlns:a16="http://schemas.microsoft.com/office/drawing/2014/main" id="{71FCFE90-6720-484B-926E-9FEFEEAB5B52}"/>
              </a:ext>
            </a:extLst>
          </p:cNvPr>
          <p:cNvSpPr/>
          <p:nvPr/>
        </p:nvSpPr>
        <p:spPr>
          <a:xfrm>
            <a:off x="7750783" y="1487194"/>
            <a:ext cx="4441217" cy="4065307"/>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62708" y="3294043"/>
            <a:ext cx="6764357" cy="3161841"/>
          </a:xfrm>
          <a:prstGeom prst="rect">
            <a:avLst/>
          </a:prstGeom>
          <a:noFill/>
          <a:ln w="73025">
            <a:solidFill>
              <a:srgbClr val="406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73095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9DEBC-D931-41E9-B4D4-DFCB1765B4F3}"/>
              </a:ext>
            </a:extLst>
          </p:cNvPr>
          <p:cNvSpPr txBox="1"/>
          <p:nvPr/>
        </p:nvSpPr>
        <p:spPr>
          <a:xfrm>
            <a:off x="831273" y="120134"/>
            <a:ext cx="6096000" cy="1077218"/>
          </a:xfrm>
          <a:prstGeom prst="rect">
            <a:avLst/>
          </a:prstGeom>
          <a:noFill/>
        </p:spPr>
        <p:txBody>
          <a:bodyPr wrap="square">
            <a:spAutoFit/>
          </a:bodyPr>
          <a:lstStyle/>
          <a:p>
            <a:pPr algn="just"/>
            <a:r>
              <a:rPr lang="ru-RU" sz="3200" dirty="0">
                <a:solidFill>
                  <a:schemeClr val="accent5">
                    <a:lumMod val="50000"/>
                  </a:schemeClr>
                </a:solidFill>
                <a:effectLst/>
                <a:latin typeface="Arial" pitchFamily="34" charset="0"/>
                <a:ea typeface="Times New Roman" panose="02020603050405020304" pitchFamily="18" charset="0"/>
                <a:cs typeface="Arial" pitchFamily="34" charset="0"/>
              </a:rPr>
              <a:t>Содержание и структура методических рекомендаций</a:t>
            </a:r>
            <a:endParaRPr lang="ru-RU" sz="2800" dirty="0">
              <a:solidFill>
                <a:schemeClr val="accent5">
                  <a:lumMod val="50000"/>
                </a:schemeClr>
              </a:solidFill>
              <a:effectLst/>
              <a:latin typeface="Arial" pitchFamily="34" charset="0"/>
              <a:ea typeface="Times New Roman" panose="02020603050405020304" pitchFamily="18" charset="0"/>
              <a:cs typeface="Arial" pitchFamily="34" charset="0"/>
            </a:endParaRPr>
          </a:p>
        </p:txBody>
      </p:sp>
      <p:sp>
        <p:nvSpPr>
          <p:cNvPr id="5" name="TextBox 4">
            <a:extLst>
              <a:ext uri="{FF2B5EF4-FFF2-40B4-BE49-F238E27FC236}">
                <a16:creationId xmlns:a16="http://schemas.microsoft.com/office/drawing/2014/main" id="{21948BF5-9BDD-4792-860C-9524FA0CA65F}"/>
              </a:ext>
            </a:extLst>
          </p:cNvPr>
          <p:cNvSpPr txBox="1"/>
          <p:nvPr/>
        </p:nvSpPr>
        <p:spPr>
          <a:xfrm>
            <a:off x="132202" y="1244906"/>
            <a:ext cx="7304184" cy="5293757"/>
          </a:xfrm>
          <a:prstGeom prst="rect">
            <a:avLst/>
          </a:prstGeom>
          <a:noFill/>
        </p:spPr>
        <p:txBody>
          <a:bodyPr wrap="square">
            <a:spAutoFit/>
          </a:bodyPr>
          <a:lstStyle/>
          <a:p>
            <a:pPr algn="just"/>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Методические рекомендации состоят из трёх частей:</a:t>
            </a:r>
          </a:p>
          <a:p>
            <a:pPr algn="just"/>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a:p>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·Часть 1 – раскрывает понятие скрининга, его задачи (по И.Ю. Левченко, С.Д. </a:t>
            </a:r>
            <a:r>
              <a:rPr lang="ru-RU" sz="1800" dirty="0" err="1">
                <a:solidFill>
                  <a:schemeClr val="accent5">
                    <a:lumMod val="50000"/>
                  </a:schemeClr>
                </a:solidFill>
                <a:effectLst/>
                <a:latin typeface="Arial" pitchFamily="34" charset="0"/>
                <a:ea typeface="Times New Roman" panose="02020603050405020304" pitchFamily="18" charset="0"/>
                <a:cs typeface="Arial" pitchFamily="34" charset="0"/>
              </a:rPr>
              <a:t>Забрамной</a:t>
            </a:r>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 Е.А. </a:t>
            </a:r>
            <a:r>
              <a:rPr lang="ru-RU" sz="1800" dirty="0" err="1">
                <a:solidFill>
                  <a:schemeClr val="accent5">
                    <a:lumMod val="50000"/>
                  </a:schemeClr>
                </a:solidFill>
                <a:effectLst/>
                <a:latin typeface="Arial" pitchFamily="34" charset="0"/>
                <a:ea typeface="Times New Roman" panose="02020603050405020304" pitchFamily="18" charset="0"/>
                <a:cs typeface="Arial" pitchFamily="34" charset="0"/>
              </a:rPr>
              <a:t>Стребелевой</a:t>
            </a:r>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 формы организации (по обращению родителей или в плановом порядке).</a:t>
            </a:r>
          </a:p>
          <a:p>
            <a:b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br>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·Часть 2 – содержит описание возрастных особенностей психофизического развития детей от 1 года до 7 лет (периоды: 1–1,5 года; 1,5–2 года; 2–3 года; 3–4 года; 4–5 лет; 5–6 лет; 6–7 лет).</a:t>
            </a:r>
          </a:p>
          <a:p>
            <a:b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br>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 Часть 3 – представляет методику проведения и оценки результатов скрининга, включая балльную систему и алгоритм действий педагогов.</a:t>
            </a:r>
          </a:p>
          <a:p>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a:p>
            <a:pPr algn="just"/>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В приложении к документу приведены диагностические таблицы для шести возрастных групп (1–2 года, 2–3 года, 3–4 года, 4–5 лет, 5–6 лет, 6–7 лет). Для каждой группы определены сферы психофизического развития, конкретные задания, критерии качественной и количественной оценки.</a:t>
            </a:r>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p:txBody>
      </p:sp>
      <p:pic>
        <p:nvPicPr>
          <p:cNvPr id="6" name="Рисунок 5">
            <a:extLst>
              <a:ext uri="{FF2B5EF4-FFF2-40B4-BE49-F238E27FC236}">
                <a16:creationId xmlns:a16="http://schemas.microsoft.com/office/drawing/2014/main" id="{C8B2599A-EE84-4F6B-A6E6-3B5691D844F6}"/>
              </a:ext>
            </a:extLst>
          </p:cNvPr>
          <p:cNvPicPr>
            <a:picLocks noChangeAspect="1"/>
          </p:cNvPicPr>
          <p:nvPr/>
        </p:nvPicPr>
        <p:blipFill>
          <a:blip r:embed="rId2">
            <a:extLst>
              <a:ext uri="{28A0092B-C50C-407E-A947-70E740481C1C}">
                <a14:useLocalDpi xmlns:a14="http://schemas.microsoft.com/office/drawing/2010/main" val="0"/>
              </a:ext>
            </a:extLst>
          </a:blip>
          <a:srcRect l="17084" r="17260"/>
          <a:stretch>
            <a:fillRect/>
          </a:stretch>
        </p:blipFill>
        <p:spPr>
          <a:xfrm>
            <a:off x="7438237" y="506775"/>
            <a:ext cx="4753763" cy="4883711"/>
          </a:xfrm>
          <a:prstGeom prst="rect">
            <a:avLst/>
          </a:prstGeom>
        </p:spPr>
      </p:pic>
      <p:sp>
        <p:nvSpPr>
          <p:cNvPr id="8" name="Овал 7">
            <a:extLst>
              <a:ext uri="{FF2B5EF4-FFF2-40B4-BE49-F238E27FC236}">
                <a16:creationId xmlns:a16="http://schemas.microsoft.com/office/drawing/2014/main" id="{8E05C3A2-75F1-4A93-959E-76B0377FC268}"/>
              </a:ext>
            </a:extLst>
          </p:cNvPr>
          <p:cNvSpPr/>
          <p:nvPr/>
        </p:nvSpPr>
        <p:spPr>
          <a:xfrm>
            <a:off x="10079181" y="4675909"/>
            <a:ext cx="2230583" cy="2263421"/>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0263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3FE4EF-5D44-4DCA-B31F-0B1A29A3CAE6}"/>
              </a:ext>
            </a:extLst>
          </p:cNvPr>
          <p:cNvSpPr txBox="1"/>
          <p:nvPr/>
        </p:nvSpPr>
        <p:spPr>
          <a:xfrm>
            <a:off x="440675" y="1097616"/>
            <a:ext cx="8482988" cy="4154984"/>
          </a:xfrm>
          <a:prstGeom prst="rect">
            <a:avLst/>
          </a:prstGeom>
          <a:noFill/>
        </p:spPr>
        <p:txBody>
          <a:bodyPr wrap="square">
            <a:spAutoFit/>
          </a:bodyPr>
          <a:lstStyle/>
          <a:p>
            <a:pPr algn="just"/>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Субъект проведения. Первичную скрининг-диагностику осуществляет воспитатель дошкольной образовательной организации при поступлении ребёнка, а также в процессе наблюдения за детьми на занятиях, прогулках, в режимных моментах.</a:t>
            </a:r>
          </a:p>
          <a:p>
            <a:pPr algn="just"/>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a:p>
            <a:pPr algn="just"/>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Методы. Создание специальных игровых ситуаций и наблюдение за общением, игрой, поведением ребёнка в группе.</a:t>
            </a:r>
          </a:p>
          <a:p>
            <a:pPr algn="just"/>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a:p>
            <a:pPr algn="just"/>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Продолжительность. Определяется индивидуальными особенностями детей и не должна нарушать санитарно-эпидемиологические требования к условиям и организации обучения.</a:t>
            </a:r>
          </a:p>
          <a:p>
            <a:pPr algn="just"/>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a:p>
            <a:pPr algn="just"/>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Целевые группы. Особое внимание уделяется детям раннего возраста (1–3 года), вновь прибывшим в ДОО, а также детям, не посещающим детский сад (при обращении в консультационные пункты, службы ранней помощи).</a:t>
            </a:r>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p:txBody>
      </p:sp>
      <p:sp>
        <p:nvSpPr>
          <p:cNvPr id="5" name="TextBox 4">
            <a:extLst>
              <a:ext uri="{FF2B5EF4-FFF2-40B4-BE49-F238E27FC236}">
                <a16:creationId xmlns:a16="http://schemas.microsoft.com/office/drawing/2014/main" id="{1FC0939D-8B7D-424D-9004-916616076C47}"/>
              </a:ext>
            </a:extLst>
          </p:cNvPr>
          <p:cNvSpPr txBox="1"/>
          <p:nvPr/>
        </p:nvSpPr>
        <p:spPr>
          <a:xfrm>
            <a:off x="1216112" y="369432"/>
            <a:ext cx="7619416" cy="523220"/>
          </a:xfrm>
          <a:prstGeom prst="rect">
            <a:avLst/>
          </a:prstGeom>
          <a:noFill/>
        </p:spPr>
        <p:txBody>
          <a:bodyPr wrap="square">
            <a:spAutoFit/>
          </a:bodyPr>
          <a:lstStyle/>
          <a:p>
            <a:pPr algn="just"/>
            <a:r>
              <a:rPr lang="ru-RU" sz="2800" dirty="0">
                <a:solidFill>
                  <a:schemeClr val="accent5">
                    <a:lumMod val="50000"/>
                  </a:schemeClr>
                </a:solidFill>
                <a:effectLst/>
                <a:latin typeface="Arial" pitchFamily="34" charset="0"/>
                <a:ea typeface="Times New Roman" panose="02020603050405020304" pitchFamily="18" charset="0"/>
                <a:cs typeface="Arial" pitchFamily="34" charset="0"/>
              </a:rPr>
              <a:t>Организация и проведение скрининга</a:t>
            </a:r>
            <a:endParaRPr lang="ru-RU" sz="2400" dirty="0">
              <a:solidFill>
                <a:schemeClr val="accent5">
                  <a:lumMod val="50000"/>
                </a:schemeClr>
              </a:solidFill>
              <a:effectLst/>
              <a:latin typeface="Arial" pitchFamily="34" charset="0"/>
              <a:ea typeface="Times New Roman" panose="02020603050405020304" pitchFamily="18" charset="0"/>
              <a:cs typeface="Arial" pitchFamily="34" charset="0"/>
            </a:endParaRPr>
          </a:p>
        </p:txBody>
      </p:sp>
      <p:sp>
        <p:nvSpPr>
          <p:cNvPr id="4" name="Овал 3">
            <a:extLst>
              <a:ext uri="{FF2B5EF4-FFF2-40B4-BE49-F238E27FC236}">
                <a16:creationId xmlns:a16="http://schemas.microsoft.com/office/drawing/2014/main" id="{880B8B29-174B-4D36-B0BC-CAB3495B77EE}"/>
              </a:ext>
            </a:extLst>
          </p:cNvPr>
          <p:cNvSpPr/>
          <p:nvPr/>
        </p:nvSpPr>
        <p:spPr>
          <a:xfrm>
            <a:off x="9441872" y="1476177"/>
            <a:ext cx="2750128" cy="2692912"/>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7408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1B044A-3962-4727-8376-B4DF952A4FD0}"/>
              </a:ext>
            </a:extLst>
          </p:cNvPr>
          <p:cNvSpPr txBox="1"/>
          <p:nvPr/>
        </p:nvSpPr>
        <p:spPr>
          <a:xfrm>
            <a:off x="231354" y="1299991"/>
            <a:ext cx="11677879" cy="3970318"/>
          </a:xfrm>
          <a:prstGeom prst="rect">
            <a:avLst/>
          </a:prstGeom>
          <a:noFill/>
        </p:spPr>
        <p:txBody>
          <a:bodyPr wrap="square">
            <a:spAutoFit/>
          </a:bodyPr>
          <a:lstStyle/>
          <a:p>
            <a:pPr algn="just"/>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Оценка выполнения каждого задания осуществляется по трёхуровневой системе:</a:t>
            </a:r>
            <a:endParaRPr lang="ru-RU" sz="1400" dirty="0">
              <a:solidFill>
                <a:schemeClr val="accent5">
                  <a:lumMod val="50000"/>
                </a:schemeClr>
              </a:solidFill>
              <a:effectLst/>
              <a:latin typeface="Arial" pitchFamily="34" charset="0"/>
              <a:ea typeface="Times New Roman" panose="02020603050405020304" pitchFamily="18" charset="0"/>
              <a:cs typeface="Arial" pitchFamily="34" charset="0"/>
            </a:endParaRPr>
          </a:p>
          <a:p>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3 балла – задание выполнено самостоятельно;</a:t>
            </a:r>
            <a:b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br>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2 балла – задание выполнено частично (с помощью взрослого, с негрубыми ошибками);</a:t>
            </a:r>
            <a:b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br>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1 балл – задание не выполнено (помощь неэффективна).</a:t>
            </a:r>
          </a:p>
          <a:p>
            <a:endParaRPr lang="ru-RU" sz="1400" dirty="0">
              <a:solidFill>
                <a:schemeClr val="accent5">
                  <a:lumMod val="50000"/>
                </a:schemeClr>
              </a:solidFill>
              <a:effectLst/>
              <a:latin typeface="Arial" pitchFamily="34" charset="0"/>
              <a:ea typeface="Times New Roman" panose="02020603050405020304" pitchFamily="18" charset="0"/>
              <a:cs typeface="Arial" pitchFamily="34" charset="0"/>
            </a:endParaRPr>
          </a:p>
          <a:p>
            <a:pPr algn="just"/>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Обработка результатов:</a:t>
            </a:r>
            <a:endParaRPr lang="ru-RU" sz="1400" dirty="0">
              <a:solidFill>
                <a:schemeClr val="accent5">
                  <a:lumMod val="50000"/>
                </a:schemeClr>
              </a:solidFill>
              <a:effectLst/>
              <a:latin typeface="Arial" pitchFamily="34" charset="0"/>
              <a:ea typeface="Times New Roman" panose="02020603050405020304" pitchFamily="18" charset="0"/>
              <a:cs typeface="Arial" pitchFamily="34" charset="0"/>
            </a:endParaRPr>
          </a:p>
          <a:p>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1. Для разделов, включающих два и более заданий, вычисляется средний балл.</a:t>
            </a:r>
            <a:b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br>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2. Итоговый результат формируется как сумма баллов по всем сферам сенсомоторного развития.</a:t>
            </a:r>
            <a:b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br>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3. Интерпретация осуществляется путём сравнения суммы баллов со шкалой:</a:t>
            </a:r>
            <a:endParaRPr lang="ru-RU" sz="1400" dirty="0">
              <a:solidFill>
                <a:schemeClr val="accent5">
                  <a:lumMod val="50000"/>
                </a:schemeClr>
              </a:solidFill>
              <a:effectLst/>
              <a:latin typeface="Arial" pitchFamily="34" charset="0"/>
              <a:ea typeface="Times New Roman" panose="02020603050405020304" pitchFamily="18" charset="0"/>
              <a:cs typeface="Arial" pitchFamily="34" charset="0"/>
            </a:endParaRPr>
          </a:p>
          <a:p>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Сумма баллов - уровень риска нарушений в развитии</a:t>
            </a:r>
            <a:b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br>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от 10 до 20 высокий уровень риска</a:t>
            </a:r>
            <a:b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br>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от 21 до 30 низкий уровень риска</a:t>
            </a:r>
          </a:p>
          <a:p>
            <a:endParaRPr lang="ru-RU" sz="1400" dirty="0">
              <a:solidFill>
                <a:schemeClr val="accent5">
                  <a:lumMod val="50000"/>
                </a:schemeClr>
              </a:solidFill>
              <a:effectLst/>
              <a:latin typeface="Arial" pitchFamily="34" charset="0"/>
              <a:ea typeface="Times New Roman" panose="02020603050405020304" pitchFamily="18" charset="0"/>
              <a:cs typeface="Arial" pitchFamily="34" charset="0"/>
            </a:endParaRPr>
          </a:p>
          <a:p>
            <a:pPr algn="just"/>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Принцип: чем выше сумма баллов, тем меньше риск нарушений.</a:t>
            </a:r>
            <a:endParaRPr lang="ru-RU" sz="1400" dirty="0">
              <a:solidFill>
                <a:schemeClr val="accent5">
                  <a:lumMod val="50000"/>
                </a:schemeClr>
              </a:solidFill>
              <a:effectLst/>
              <a:latin typeface="Arial" pitchFamily="34" charset="0"/>
              <a:ea typeface="Times New Roman" panose="02020603050405020304" pitchFamily="18" charset="0"/>
              <a:cs typeface="Arial" pitchFamily="34" charset="0"/>
            </a:endParaRPr>
          </a:p>
          <a:p>
            <a:pPr algn="just"/>
            <a:r>
              <a:rPr lang="ru-RU" sz="1600" dirty="0">
                <a:solidFill>
                  <a:schemeClr val="accent5">
                    <a:lumMod val="50000"/>
                  </a:schemeClr>
                </a:solidFill>
                <a:effectLst/>
                <a:latin typeface="Arial" pitchFamily="34" charset="0"/>
                <a:ea typeface="Times New Roman" panose="02020603050405020304" pitchFamily="18" charset="0"/>
                <a:cs typeface="Arial" pitchFamily="34" charset="0"/>
              </a:rPr>
              <a:t>При оценке результатов применяется дифференцированный подход с учётом социокультурного уровня развития ребёнка. Приоритет отдаётся качественному анализу познавательных возможностей и речевой функции.</a:t>
            </a:r>
            <a:endParaRPr lang="ru-RU" sz="1400" dirty="0">
              <a:solidFill>
                <a:schemeClr val="accent5">
                  <a:lumMod val="50000"/>
                </a:schemeClr>
              </a:solidFill>
              <a:effectLst/>
              <a:latin typeface="Arial" pitchFamily="34" charset="0"/>
              <a:ea typeface="Times New Roman" panose="02020603050405020304" pitchFamily="18" charset="0"/>
              <a:cs typeface="Arial" pitchFamily="34" charset="0"/>
            </a:endParaRPr>
          </a:p>
        </p:txBody>
      </p:sp>
      <p:sp>
        <p:nvSpPr>
          <p:cNvPr id="6" name="TextBox 5">
            <a:extLst>
              <a:ext uri="{FF2B5EF4-FFF2-40B4-BE49-F238E27FC236}">
                <a16:creationId xmlns:a16="http://schemas.microsoft.com/office/drawing/2014/main" id="{28E6CB90-501F-481A-9C7C-190A257F13AB}"/>
              </a:ext>
            </a:extLst>
          </p:cNvPr>
          <p:cNvSpPr txBox="1"/>
          <p:nvPr/>
        </p:nvSpPr>
        <p:spPr>
          <a:xfrm>
            <a:off x="297873" y="151179"/>
            <a:ext cx="6389366" cy="1077218"/>
          </a:xfrm>
          <a:prstGeom prst="rect">
            <a:avLst/>
          </a:prstGeom>
          <a:noFill/>
        </p:spPr>
        <p:txBody>
          <a:bodyPr wrap="square">
            <a:spAutoFit/>
          </a:bodyPr>
          <a:lstStyle/>
          <a:p>
            <a:r>
              <a:rPr lang="ru-RU" sz="3200" dirty="0">
                <a:solidFill>
                  <a:schemeClr val="accent5">
                    <a:lumMod val="50000"/>
                  </a:schemeClr>
                </a:solidFill>
                <a:effectLst/>
                <a:latin typeface="Arial" pitchFamily="34" charset="0"/>
                <a:ea typeface="Calibri" panose="020F0502020204030204" pitchFamily="34" charset="0"/>
                <a:cs typeface="Arial" pitchFamily="34" charset="0"/>
              </a:rPr>
              <a:t>Критерии и количественная оценка результатов</a:t>
            </a:r>
            <a:endParaRPr lang="ru-RU" sz="3200" dirty="0">
              <a:solidFill>
                <a:schemeClr val="accent5">
                  <a:lumMod val="50000"/>
                </a:schemeClr>
              </a:solidFill>
              <a:latin typeface="Arial" pitchFamily="34" charset="0"/>
              <a:cs typeface="Arial" pitchFamily="34" charset="0"/>
            </a:endParaRPr>
          </a:p>
        </p:txBody>
      </p:sp>
      <p:pic>
        <p:nvPicPr>
          <p:cNvPr id="7" name="Рисунок 6">
            <a:extLst>
              <a:ext uri="{FF2B5EF4-FFF2-40B4-BE49-F238E27FC236}">
                <a16:creationId xmlns:a16="http://schemas.microsoft.com/office/drawing/2014/main" id="{AE07AB15-95FA-4931-968A-72BC79712138}"/>
              </a:ext>
            </a:extLst>
          </p:cNvPr>
          <p:cNvPicPr>
            <a:picLocks noChangeAspect="1"/>
          </p:cNvPicPr>
          <p:nvPr/>
        </p:nvPicPr>
        <p:blipFill>
          <a:blip r:embed="rId2">
            <a:extLst>
              <a:ext uri="{28A0092B-C50C-407E-A947-70E740481C1C}">
                <a14:useLocalDpi xmlns:a14="http://schemas.microsoft.com/office/drawing/2010/main" val="0"/>
              </a:ext>
            </a:extLst>
          </a:blip>
          <a:srcRect b="11322"/>
          <a:stretch>
            <a:fillRect/>
          </a:stretch>
        </p:blipFill>
        <p:spPr>
          <a:xfrm>
            <a:off x="2754217" y="5252457"/>
            <a:ext cx="6103428" cy="1423765"/>
          </a:xfrm>
          <a:prstGeom prst="rect">
            <a:avLst/>
          </a:prstGeom>
        </p:spPr>
      </p:pic>
      <p:pic>
        <p:nvPicPr>
          <p:cNvPr id="9" name="Рисунок 8">
            <a:extLst>
              <a:ext uri="{FF2B5EF4-FFF2-40B4-BE49-F238E27FC236}">
                <a16:creationId xmlns:a16="http://schemas.microsoft.com/office/drawing/2014/main" id="{C8B2599A-EE84-4F6B-A6E6-3B5691D844F6}"/>
              </a:ext>
            </a:extLst>
          </p:cNvPr>
          <p:cNvPicPr>
            <a:picLocks noChangeAspect="1"/>
          </p:cNvPicPr>
          <p:nvPr/>
        </p:nvPicPr>
        <p:blipFill>
          <a:blip r:embed="rId3">
            <a:extLst>
              <a:ext uri="{28A0092B-C50C-407E-A947-70E740481C1C}">
                <a14:useLocalDpi xmlns:a14="http://schemas.microsoft.com/office/drawing/2010/main" val="0"/>
              </a:ext>
            </a:extLst>
          </a:blip>
          <a:srcRect l="17256" t="29036" r="48470" b="57064"/>
          <a:stretch>
            <a:fillRect/>
          </a:stretch>
        </p:blipFill>
        <p:spPr>
          <a:xfrm>
            <a:off x="7512424" y="0"/>
            <a:ext cx="4679576" cy="1280121"/>
          </a:xfrm>
          <a:prstGeom prst="rect">
            <a:avLst/>
          </a:prstGeom>
        </p:spPr>
      </p:pic>
    </p:spTree>
    <p:extLst>
      <p:ext uri="{BB962C8B-B14F-4D97-AF65-F5344CB8AC3E}">
        <p14:creationId xmlns:p14="http://schemas.microsoft.com/office/powerpoint/2010/main" val="830532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928906-4298-4110-85CA-4D500737CCC3}"/>
              </a:ext>
            </a:extLst>
          </p:cNvPr>
          <p:cNvSpPr txBox="1"/>
          <p:nvPr/>
        </p:nvSpPr>
        <p:spPr>
          <a:xfrm>
            <a:off x="308472" y="2225407"/>
            <a:ext cx="11204155" cy="3939540"/>
          </a:xfrm>
          <a:prstGeom prst="rect">
            <a:avLst/>
          </a:prstGeom>
          <a:noFill/>
        </p:spPr>
        <p:txBody>
          <a:bodyPr wrap="square">
            <a:spAutoFit/>
          </a:bodyPr>
          <a:lstStyle/>
          <a:p>
            <a:pPr algn="just"/>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По итогам скрининга выделяются дети, набравшие 10–20 баллов (высокий риск). Порядок работы с ними:</a:t>
            </a:r>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a:p>
            <a:pPr marL="342900" indent="-342900" algn="just">
              <a:buAutoNum type="arabicPeriod"/>
            </a:pPr>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Ребёнок углублённо обследуется специалистами психолого-педагогического консилиума образовательной организации.</a:t>
            </a:r>
          </a:p>
          <a:p>
            <a:pPr marL="342900" indent="-342900" algn="just">
              <a:buAutoNum type="arabicPeriod"/>
            </a:pPr>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 Принимается решение о направлении ребёнка на психолого-медико-педагогическую комиссию (ПМПК) для определения оптимального образовательного маршрута и специальных условий получения образования.</a:t>
            </a:r>
            <a:endParaRPr lang="ru-RU" dirty="0">
              <a:solidFill>
                <a:schemeClr val="accent5">
                  <a:lumMod val="50000"/>
                </a:schemeClr>
              </a:solidFill>
              <a:latin typeface="Arial" pitchFamily="34" charset="0"/>
              <a:ea typeface="Times New Roman" panose="02020603050405020304" pitchFamily="18" charset="0"/>
              <a:cs typeface="Arial" pitchFamily="34" charset="0"/>
            </a:endParaRPr>
          </a:p>
          <a:p>
            <a:pPr marL="342900" indent="-342900" algn="just">
              <a:buAutoNum type="arabicPeriod"/>
            </a:pPr>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Если ребёнок выполняет задания только с постоянной помощью, демонстрирует сниженный познавательный интерес и моторную неловкость, организуется коррекционно-развивающая помощь в условиях ДОО (индивидуальная и/или подгрупповая работа) с последующим мониторингом динамики развития.</a:t>
            </a:r>
          </a:p>
          <a:p>
            <a:pPr marL="342900" indent="-342900" algn="just">
              <a:buAutoNum type="arabicPeriod"/>
            </a:pPr>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a:p>
            <a:pPr algn="just"/>
            <a:r>
              <a:rPr lang="ru-RU" sz="1800" dirty="0">
                <a:solidFill>
                  <a:schemeClr val="accent5">
                    <a:lumMod val="50000"/>
                  </a:schemeClr>
                </a:solidFill>
                <a:effectLst/>
                <a:latin typeface="Arial" pitchFamily="34" charset="0"/>
                <a:ea typeface="Times New Roman" panose="02020603050405020304" pitchFamily="18" charset="0"/>
                <a:cs typeface="Arial" pitchFamily="34" charset="0"/>
              </a:rPr>
              <a:t>Дети с низким уровнем риска (21–30 баллов) продолжают обучение по основной образовательной программе без дополнительных мероприятий.</a:t>
            </a:r>
            <a:endParaRPr lang="ru-RU" sz="1600" dirty="0">
              <a:solidFill>
                <a:schemeClr val="accent5">
                  <a:lumMod val="50000"/>
                </a:schemeClr>
              </a:solidFill>
              <a:effectLst/>
              <a:latin typeface="Arial" pitchFamily="34" charset="0"/>
              <a:ea typeface="Times New Roman" panose="02020603050405020304" pitchFamily="18" charset="0"/>
              <a:cs typeface="Arial" pitchFamily="34" charset="0"/>
            </a:endParaRPr>
          </a:p>
        </p:txBody>
      </p:sp>
      <p:sp>
        <p:nvSpPr>
          <p:cNvPr id="7" name="TextBox 6">
            <a:extLst>
              <a:ext uri="{FF2B5EF4-FFF2-40B4-BE49-F238E27FC236}">
                <a16:creationId xmlns:a16="http://schemas.microsoft.com/office/drawing/2014/main" id="{47F81377-ED80-4BCE-A458-6A310EDA68C7}"/>
              </a:ext>
            </a:extLst>
          </p:cNvPr>
          <p:cNvSpPr txBox="1"/>
          <p:nvPr/>
        </p:nvSpPr>
        <p:spPr>
          <a:xfrm>
            <a:off x="193963" y="0"/>
            <a:ext cx="10273146" cy="1077218"/>
          </a:xfrm>
          <a:prstGeom prst="rect">
            <a:avLst/>
          </a:prstGeom>
          <a:noFill/>
        </p:spPr>
        <p:txBody>
          <a:bodyPr wrap="square">
            <a:spAutoFit/>
          </a:bodyPr>
          <a:lstStyle/>
          <a:p>
            <a:pPr algn="ctr"/>
            <a:r>
              <a:rPr lang="ru-RU" sz="3200" dirty="0">
                <a:solidFill>
                  <a:schemeClr val="accent5">
                    <a:lumMod val="50000"/>
                  </a:schemeClr>
                </a:solidFill>
                <a:effectLst/>
                <a:latin typeface="Arial" pitchFamily="34" charset="0"/>
                <a:ea typeface="Times New Roman" panose="02020603050405020304" pitchFamily="18" charset="0"/>
                <a:cs typeface="Arial" pitchFamily="34" charset="0"/>
              </a:rPr>
              <a:t>Алгоритм действий при выявлении детей с высоким уровнем риска</a:t>
            </a:r>
            <a:endParaRPr lang="ru-RU" sz="2800" dirty="0">
              <a:solidFill>
                <a:schemeClr val="accent5">
                  <a:lumMod val="50000"/>
                </a:schemeClr>
              </a:solidFill>
              <a:effectLst/>
              <a:latin typeface="Arial" pitchFamily="34" charset="0"/>
              <a:ea typeface="Times New Roman" panose="02020603050405020304" pitchFamily="18" charset="0"/>
              <a:cs typeface="Arial" pitchFamily="34" charset="0"/>
            </a:endParaRPr>
          </a:p>
        </p:txBody>
      </p:sp>
      <p:sp>
        <p:nvSpPr>
          <p:cNvPr id="4" name="Овал 3">
            <a:extLst>
              <a:ext uri="{FF2B5EF4-FFF2-40B4-BE49-F238E27FC236}">
                <a16:creationId xmlns:a16="http://schemas.microsoft.com/office/drawing/2014/main" id="{17C7213E-CD52-4EC2-83CA-56C96B38BF9F}"/>
              </a:ext>
            </a:extLst>
          </p:cNvPr>
          <p:cNvSpPr/>
          <p:nvPr/>
        </p:nvSpPr>
        <p:spPr>
          <a:xfrm>
            <a:off x="9961417" y="0"/>
            <a:ext cx="2230583" cy="2263421"/>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000179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974</Words>
  <Application>Microsoft Office PowerPoint</Application>
  <PresentationFormat>Широкоэкранный</PresentationFormat>
  <Paragraphs>67</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Иванова Евгения Александровна</dc:creator>
  <cp:lastModifiedBy>Баюн Ольга Константиновна</cp:lastModifiedBy>
  <cp:revision>32</cp:revision>
  <dcterms:created xsi:type="dcterms:W3CDTF">2026-04-16T12:57:19Z</dcterms:created>
  <dcterms:modified xsi:type="dcterms:W3CDTF">2026-04-23T09:38:25Z</dcterms:modified>
</cp:coreProperties>
</file>