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0"/>
  </p:notesMasterIdLst>
  <p:sldIdLst>
    <p:sldId id="256" r:id="rId2"/>
    <p:sldId id="278" r:id="rId3"/>
    <p:sldId id="279" r:id="rId4"/>
    <p:sldId id="452" r:id="rId5"/>
    <p:sldId id="453" r:id="rId6"/>
    <p:sldId id="454" r:id="rId7"/>
    <p:sldId id="455" r:id="rId8"/>
    <p:sldId id="456" r:id="rId9"/>
    <p:sldId id="457" r:id="rId10"/>
    <p:sldId id="458" r:id="rId11"/>
    <p:sldId id="459" r:id="rId12"/>
    <p:sldId id="460" r:id="rId13"/>
    <p:sldId id="461" r:id="rId14"/>
    <p:sldId id="462" r:id="rId15"/>
    <p:sldId id="463" r:id="rId16"/>
    <p:sldId id="464" r:id="rId17"/>
    <p:sldId id="465" r:id="rId18"/>
    <p:sldId id="466" r:id="rId19"/>
  </p:sldIdLst>
  <p:sldSz cx="9906000" cy="6858000" type="A4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6D4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704" autoAdjust="0"/>
    <p:restoredTop sz="94638" autoAdjust="0"/>
  </p:normalViewPr>
  <p:slideViewPr>
    <p:cSldViewPr>
      <p:cViewPr varScale="1">
        <p:scale>
          <a:sx n="106" d="100"/>
          <a:sy n="106" d="100"/>
        </p:scale>
        <p:origin x="-1368" y="-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88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588A7-E952-45B3-BF9C-3962467E37B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881184-ADDF-4DB5-A06D-9641637A4B2D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 группы </a:t>
          </a:r>
        </a:p>
        <a:p>
          <a:pPr algn="ctr"/>
          <a:r>
            <a: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детей от 1,5 до 3 лет «Маленькие ладошки»</a:t>
          </a:r>
          <a:endParaRPr lang="ru-RU" sz="23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3625CD-F983-49EB-ABBF-E1173F7319B2}" type="parTrans" cxnId="{348B506D-69A8-4CF8-8DA1-8BDA09CE1E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6226E5C-CB57-4141-9870-975BB711DDDA}" type="sibTrans" cxnId="{348B506D-69A8-4CF8-8DA1-8BDA09CE1EB6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D62B0D2-2139-4739-95B6-9452E9B8379A}">
      <dgm:prSet custT="1"/>
      <dgm:spPr/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Домашнее </a:t>
          </a:r>
          <a:r>
            <a:rPr lang="ru-RU" sz="2800" b="1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визитирование</a:t>
          </a:r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семинары для родителей и консультации для педагогов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A1B31F-90BD-4720-BA8E-4AF47517B693}" type="parTrans" cxnId="{82AAFD81-15A7-4007-8FB2-1FA03867B4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883ECAB-8210-4C0F-B886-7F4759C18F59}" type="sibTrans" cxnId="{82AAFD81-15A7-4007-8FB2-1FA03867B4B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C2BF12C7-FB8E-48C1-923C-EF75766DF0F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Консультации профильных специалистов</a:t>
          </a:r>
          <a:endParaRPr lang="ru-RU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72C7D2-AA6D-411F-9249-D9D68760FFC2}" type="sibTrans" cxnId="{EB8AD476-05C0-44BC-8AC6-1794DA0249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37152B4-4A91-48E5-87F0-5B289A8E993C}" type="parTrans" cxnId="{EB8AD476-05C0-44BC-8AC6-1794DA0249F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FDC0E56B-AF98-4622-B6D9-7B25E2E0E91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психиатра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B57F55-A859-4087-A057-AFE0576BB972}" type="sibTrans" cxnId="{07274DF7-8679-4A70-90A4-9455D399367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189E6C7-BDDE-4EED-9B09-4223AF165021}" type="parTrans" cxnId="{07274DF7-8679-4A70-90A4-9455D399367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E221237-B1A5-4BBD-8490-E671590CBBA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логопедов, 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4AA5DA-99DB-4C4D-BB1C-733A15F85941}" type="sibTrans" cxnId="{0016E4F3-168D-4297-BCC8-08BDAC7F3F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A1158C4-BE64-48B0-9059-1BE440035803}" type="parTrans" cxnId="{0016E4F3-168D-4297-BCC8-08BDAC7F3F75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568C5116-86AE-4734-BFEF-7C84E8DAF64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дефектологов, 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46AF97A-2B3C-42CD-96CA-EEE1012236BB}" type="sibTrans" cxnId="{C01C8271-D461-4005-9F06-B656DE33017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CA5844C-682F-4B21-BB6F-6650DF03B9B0}" type="parTrans" cxnId="{C01C8271-D461-4005-9F06-B656DE33017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03E4FED-318D-4C0B-B9B9-A96615A8A21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психологов, </a:t>
          </a:r>
          <a:endParaRPr lang="ru-RU" sz="1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3F3201-E53F-4435-ACF9-B7804F879604}" type="sibTrans" cxnId="{46B905C0-9D76-4743-B7CD-9DCC3C1412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D30B483-6EE2-41A5-AB3A-3386E9CB41DF}" type="parTrans" cxnId="{46B905C0-9D76-4743-B7CD-9DCC3C14123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807DC93F-0BBB-491F-BA8E-E25273E2B698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 малых группы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для детей от 1,5 до 3 лет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 интеллектуальными нарушениями</a:t>
          </a:r>
          <a:endParaRPr lang="ru-RU" sz="23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FF6AB-1703-453B-B7AC-33862F0A6823}" type="sibTrans" cxnId="{1ABF763C-F998-486A-AC01-DDB9F51DA3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964D4ED-5FEB-48AC-9DB2-BF45401DB2C8}" type="parTrans" cxnId="{1ABF763C-F998-486A-AC01-DDB9F51DA31A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0E981B9E-04B9-4A59-A418-22C6C43D1325}" type="pres">
      <dgm:prSet presAssocID="{88B588A7-E952-45B3-BF9C-3962467E37B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22B56D-7997-405C-BFDF-AF6AD291D8B5}" type="pres">
      <dgm:prSet presAssocID="{42881184-ADDF-4DB5-A06D-9641637A4B2D}" presName="comp" presStyleCnt="0"/>
      <dgm:spPr/>
    </dgm:pt>
    <dgm:pt modelId="{7DDFDF56-7D5C-406B-9023-29B5821A18E4}" type="pres">
      <dgm:prSet presAssocID="{42881184-ADDF-4DB5-A06D-9641637A4B2D}" presName="box" presStyleLbl="node1" presStyleIdx="0" presStyleCnt="4" custLinFactNeighborX="-4413" custLinFactNeighborY="-564"/>
      <dgm:spPr/>
      <dgm:t>
        <a:bodyPr/>
        <a:lstStyle/>
        <a:p>
          <a:endParaRPr lang="ru-RU"/>
        </a:p>
      </dgm:t>
    </dgm:pt>
    <dgm:pt modelId="{C83ABBE0-3424-4547-BDDC-FB7285D17A9B}" type="pres">
      <dgm:prSet presAssocID="{42881184-ADDF-4DB5-A06D-9641637A4B2D}" presName="img" presStyleLbl="fgImgPlace1" presStyleIdx="0" presStyleCnt="4" custScaleX="978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9CD9CDF-C151-4F32-BA4D-D460802AA3D6}" type="pres">
      <dgm:prSet presAssocID="{42881184-ADDF-4DB5-A06D-9641637A4B2D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3D318-CA0E-4852-8E4D-437530E06DEA}" type="pres">
      <dgm:prSet presAssocID="{66226E5C-CB57-4141-9870-975BB711DDDA}" presName="spacer" presStyleCnt="0"/>
      <dgm:spPr/>
    </dgm:pt>
    <dgm:pt modelId="{C2D2D7CF-172B-4E66-9136-5AD57C32B3E3}" type="pres">
      <dgm:prSet presAssocID="{C2BF12C7-FB8E-48C1-923C-EF75766DF0FC}" presName="comp" presStyleCnt="0"/>
      <dgm:spPr/>
    </dgm:pt>
    <dgm:pt modelId="{44C0D0B0-37B6-4DAD-AA6B-06079EC379A0}" type="pres">
      <dgm:prSet presAssocID="{C2BF12C7-FB8E-48C1-923C-EF75766DF0FC}" presName="box" presStyleLbl="node1" presStyleIdx="1" presStyleCnt="4" custScaleY="150602" custLinFactY="10004" custLinFactNeighborX="0" custLinFactNeighborY="100000"/>
      <dgm:spPr/>
      <dgm:t>
        <a:bodyPr/>
        <a:lstStyle/>
        <a:p>
          <a:endParaRPr lang="ru-RU"/>
        </a:p>
      </dgm:t>
    </dgm:pt>
    <dgm:pt modelId="{1AEEF4EE-8B29-471E-B3CF-C494F386B1C5}" type="pres">
      <dgm:prSet presAssocID="{C2BF12C7-FB8E-48C1-923C-EF75766DF0FC}" presName="img" presStyleLbl="fgImgPlace1" presStyleIdx="1" presStyleCnt="4" custScaleX="88491" custScaleY="171948" custLinFactY="37687" custLinFactNeighborX="-8835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C7D99B5-0E06-4196-B09A-B69EC6880CA0}" type="pres">
      <dgm:prSet presAssocID="{C2BF12C7-FB8E-48C1-923C-EF75766DF0F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D369A-5B06-4F7B-A0D0-E70CA651B68E}" type="pres">
      <dgm:prSet presAssocID="{5572C7D2-AA6D-411F-9249-D9D68760FFC2}" presName="spacer" presStyleCnt="0"/>
      <dgm:spPr/>
    </dgm:pt>
    <dgm:pt modelId="{5605960F-3854-43F6-A6B7-C2EF26C55015}" type="pres">
      <dgm:prSet presAssocID="{807DC93F-0BBB-491F-BA8E-E25273E2B698}" presName="comp" presStyleCnt="0"/>
      <dgm:spPr/>
    </dgm:pt>
    <dgm:pt modelId="{0E29A78E-5D53-4B19-83B8-08DBB11547C6}" type="pres">
      <dgm:prSet presAssocID="{807DC93F-0BBB-491F-BA8E-E25273E2B698}" presName="box" presStyleLbl="node1" presStyleIdx="2" presStyleCnt="4" custLinFactY="-63933" custLinFactNeighborX="-120" custLinFactNeighborY="-100000"/>
      <dgm:spPr/>
      <dgm:t>
        <a:bodyPr/>
        <a:lstStyle/>
        <a:p>
          <a:endParaRPr lang="ru-RU"/>
        </a:p>
      </dgm:t>
    </dgm:pt>
    <dgm:pt modelId="{599124BF-AD5E-4672-8E32-8FA5E73D8F6B}" type="pres">
      <dgm:prSet presAssocID="{807DC93F-0BBB-491F-BA8E-E25273E2B698}" presName="img" presStyleLbl="fgImgPlace1" presStyleIdx="2" presStyleCnt="4" custScaleX="90881" custScaleY="105209" custLinFactY="-100000" custLinFactNeighborX="-3375" custLinFactNeighborY="-106479"/>
      <dgm:spPr>
        <a:blipFill>
          <a:blip xmlns:r="http://schemas.openxmlformats.org/officeDocument/2006/relationships" r:embed="rId3">
            <a:extLst>
              <a:ext uri="{28A0092B-C50C-407E-A947-70E740481C1C}"/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ru-RU"/>
        </a:p>
      </dgm:t>
    </dgm:pt>
    <dgm:pt modelId="{1A24CA42-6C9E-4A14-9510-1257B94DD456}" type="pres">
      <dgm:prSet presAssocID="{807DC93F-0BBB-491F-BA8E-E25273E2B69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66972-30BC-49CB-B4F7-5176D76BB65F}" type="pres">
      <dgm:prSet presAssocID="{4A2FF6AB-1703-453B-B7AC-33862F0A6823}" presName="spacer" presStyleCnt="0"/>
      <dgm:spPr/>
    </dgm:pt>
    <dgm:pt modelId="{36808617-A39E-4E59-9B9A-4C0130BC61D1}" type="pres">
      <dgm:prSet presAssocID="{4D62B0D2-2139-4739-95B6-9452E9B8379A}" presName="comp" presStyleCnt="0"/>
      <dgm:spPr/>
    </dgm:pt>
    <dgm:pt modelId="{CF0C4466-554A-4427-BCC2-A14636C0808B}" type="pres">
      <dgm:prSet presAssocID="{4D62B0D2-2139-4739-95B6-9452E9B8379A}" presName="box" presStyleLbl="node1" presStyleIdx="3" presStyleCnt="4"/>
      <dgm:spPr/>
      <dgm:t>
        <a:bodyPr/>
        <a:lstStyle/>
        <a:p>
          <a:endParaRPr lang="ru-RU"/>
        </a:p>
      </dgm:t>
    </dgm:pt>
    <dgm:pt modelId="{1D4314AC-9BE0-473B-BDA3-01F3C72E1BAF}" type="pres">
      <dgm:prSet presAssocID="{4D62B0D2-2139-4739-95B6-9452E9B8379A}" presName="img" presStyleLbl="fgImgPlace1" presStyleIdx="3" presStyleCnt="4" custScaleX="88491" custScaleY="10905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8F5898DF-FD50-41F7-B002-E923897E9BBB}" type="pres">
      <dgm:prSet presAssocID="{4D62B0D2-2139-4739-95B6-9452E9B8379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87EA9A-43A9-4A91-8839-4FF9E23B06F6}" type="presOf" srcId="{FDC0E56B-AF98-4622-B6D9-7B25E2E0E91F}" destId="{44C0D0B0-37B6-4DAD-AA6B-06079EC379A0}" srcOrd="0" destOrd="4" presId="urn:microsoft.com/office/officeart/2005/8/layout/vList4#1"/>
    <dgm:cxn modelId="{DA3058E0-7030-4E87-9BA4-A21E23D2252D}" type="presOf" srcId="{C2BF12C7-FB8E-48C1-923C-EF75766DF0FC}" destId="{CC7D99B5-0E06-4196-B09A-B69EC6880CA0}" srcOrd="1" destOrd="0" presId="urn:microsoft.com/office/officeart/2005/8/layout/vList4#1"/>
    <dgm:cxn modelId="{3B6E5B19-DC8E-4894-9E30-77DA0E8D4E7B}" type="presOf" srcId="{4D62B0D2-2139-4739-95B6-9452E9B8379A}" destId="{CF0C4466-554A-4427-BCC2-A14636C0808B}" srcOrd="0" destOrd="0" presId="urn:microsoft.com/office/officeart/2005/8/layout/vList4#1"/>
    <dgm:cxn modelId="{0016E4F3-168D-4297-BCC8-08BDAC7F3F75}" srcId="{C2BF12C7-FB8E-48C1-923C-EF75766DF0FC}" destId="{EE221237-B1A5-4BBD-8490-E671590CBBA9}" srcOrd="2" destOrd="0" parTransId="{8A1158C4-BE64-48B0-9059-1BE440035803}" sibTransId="{5A4AA5DA-99DB-4C4D-BB1C-733A15F85941}"/>
    <dgm:cxn modelId="{82AAFD81-15A7-4007-8FB2-1FA03867B4BA}" srcId="{88B588A7-E952-45B3-BF9C-3962467E37BF}" destId="{4D62B0D2-2139-4739-95B6-9452E9B8379A}" srcOrd="3" destOrd="0" parTransId="{8EA1B31F-90BD-4720-BA8E-4AF47517B693}" sibTransId="{0883ECAB-8210-4C0F-B886-7F4759C18F59}"/>
    <dgm:cxn modelId="{1ABF763C-F998-486A-AC01-DDB9F51DA31A}" srcId="{88B588A7-E952-45B3-BF9C-3962467E37BF}" destId="{807DC93F-0BBB-491F-BA8E-E25273E2B698}" srcOrd="2" destOrd="0" parTransId="{7964D4ED-5FEB-48AC-9DB2-BF45401DB2C8}" sibTransId="{4A2FF6AB-1703-453B-B7AC-33862F0A6823}"/>
    <dgm:cxn modelId="{52486B44-523D-46CD-949B-0C053CE51229}" type="presOf" srcId="{42881184-ADDF-4DB5-A06D-9641637A4B2D}" destId="{7DDFDF56-7D5C-406B-9023-29B5821A18E4}" srcOrd="0" destOrd="0" presId="urn:microsoft.com/office/officeart/2005/8/layout/vList4#1"/>
    <dgm:cxn modelId="{46B905C0-9D76-4743-B7CD-9DCC3C141237}" srcId="{C2BF12C7-FB8E-48C1-923C-EF75766DF0FC}" destId="{203E4FED-318D-4C0B-B9B9-A96615A8A219}" srcOrd="0" destOrd="0" parTransId="{DD30B483-6EE2-41A5-AB3A-3386E9CB41DF}" sibTransId="{773F3201-E53F-4435-ACF9-B7804F879604}"/>
    <dgm:cxn modelId="{566EDDC1-1EAC-4A37-81CC-2C0E0994B977}" type="presOf" srcId="{807DC93F-0BBB-491F-BA8E-E25273E2B698}" destId="{1A24CA42-6C9E-4A14-9510-1257B94DD456}" srcOrd="1" destOrd="0" presId="urn:microsoft.com/office/officeart/2005/8/layout/vList4#1"/>
    <dgm:cxn modelId="{079045C0-FC87-4D8C-AEAF-08A86CB815A5}" type="presOf" srcId="{EE221237-B1A5-4BBD-8490-E671590CBBA9}" destId="{CC7D99B5-0E06-4196-B09A-B69EC6880CA0}" srcOrd="1" destOrd="3" presId="urn:microsoft.com/office/officeart/2005/8/layout/vList4#1"/>
    <dgm:cxn modelId="{FB89520F-464F-4E47-BABA-8391B48419E8}" type="presOf" srcId="{FDC0E56B-AF98-4622-B6D9-7B25E2E0E91F}" destId="{CC7D99B5-0E06-4196-B09A-B69EC6880CA0}" srcOrd="1" destOrd="4" presId="urn:microsoft.com/office/officeart/2005/8/layout/vList4#1"/>
    <dgm:cxn modelId="{348B506D-69A8-4CF8-8DA1-8BDA09CE1EB6}" srcId="{88B588A7-E952-45B3-BF9C-3962467E37BF}" destId="{42881184-ADDF-4DB5-A06D-9641637A4B2D}" srcOrd="0" destOrd="0" parTransId="{FD3625CD-F983-49EB-ABBF-E1173F7319B2}" sibTransId="{66226E5C-CB57-4141-9870-975BB711DDDA}"/>
    <dgm:cxn modelId="{CC76F841-2F66-4FBF-B89B-D041245AD4B9}" type="presOf" srcId="{203E4FED-318D-4C0B-B9B9-A96615A8A219}" destId="{CC7D99B5-0E06-4196-B09A-B69EC6880CA0}" srcOrd="1" destOrd="1" presId="urn:microsoft.com/office/officeart/2005/8/layout/vList4#1"/>
    <dgm:cxn modelId="{024503EB-039F-43AB-B09A-0FBEB583EDD0}" type="presOf" srcId="{568C5116-86AE-4734-BFEF-7C84E8DAF641}" destId="{CC7D99B5-0E06-4196-B09A-B69EC6880CA0}" srcOrd="1" destOrd="2" presId="urn:microsoft.com/office/officeart/2005/8/layout/vList4#1"/>
    <dgm:cxn modelId="{07274DF7-8679-4A70-90A4-9455D3993679}" srcId="{C2BF12C7-FB8E-48C1-923C-EF75766DF0FC}" destId="{FDC0E56B-AF98-4622-B6D9-7B25E2E0E91F}" srcOrd="3" destOrd="0" parTransId="{1189E6C7-BDDE-4EED-9B09-4223AF165021}" sibTransId="{D6B57F55-A859-4087-A057-AFE0576BB972}"/>
    <dgm:cxn modelId="{C01C8271-D461-4005-9F06-B656DE330179}" srcId="{C2BF12C7-FB8E-48C1-923C-EF75766DF0FC}" destId="{568C5116-86AE-4734-BFEF-7C84E8DAF641}" srcOrd="1" destOrd="0" parTransId="{2CA5844C-682F-4B21-BB6F-6650DF03B9B0}" sibTransId="{546AF97A-2B3C-42CD-96CA-EEE1012236BB}"/>
    <dgm:cxn modelId="{DF0C39E2-223A-49A1-A2EA-6CCE4FECFA34}" type="presOf" srcId="{88B588A7-E952-45B3-BF9C-3962467E37BF}" destId="{0E981B9E-04B9-4A59-A418-22C6C43D1325}" srcOrd="0" destOrd="0" presId="urn:microsoft.com/office/officeart/2005/8/layout/vList4#1"/>
    <dgm:cxn modelId="{08E6A65A-28CC-419A-8326-259F2925FA17}" type="presOf" srcId="{42881184-ADDF-4DB5-A06D-9641637A4B2D}" destId="{59CD9CDF-C151-4F32-BA4D-D460802AA3D6}" srcOrd="1" destOrd="0" presId="urn:microsoft.com/office/officeart/2005/8/layout/vList4#1"/>
    <dgm:cxn modelId="{A63346BC-FA2E-4AF1-9712-4AAE7C49FBB9}" type="presOf" srcId="{EE221237-B1A5-4BBD-8490-E671590CBBA9}" destId="{44C0D0B0-37B6-4DAD-AA6B-06079EC379A0}" srcOrd="0" destOrd="3" presId="urn:microsoft.com/office/officeart/2005/8/layout/vList4#1"/>
    <dgm:cxn modelId="{553901DD-0F7B-41C6-B568-A9742EE49E3E}" type="presOf" srcId="{203E4FED-318D-4C0B-B9B9-A96615A8A219}" destId="{44C0D0B0-37B6-4DAD-AA6B-06079EC379A0}" srcOrd="0" destOrd="1" presId="urn:microsoft.com/office/officeart/2005/8/layout/vList4#1"/>
    <dgm:cxn modelId="{EB8AD476-05C0-44BC-8AC6-1794DA0249F2}" srcId="{88B588A7-E952-45B3-BF9C-3962467E37BF}" destId="{C2BF12C7-FB8E-48C1-923C-EF75766DF0FC}" srcOrd="1" destOrd="0" parTransId="{437152B4-4A91-48E5-87F0-5B289A8E993C}" sibTransId="{5572C7D2-AA6D-411F-9249-D9D68760FFC2}"/>
    <dgm:cxn modelId="{44A8B7F5-5E8A-4A51-A3BE-F1CE5BDFE137}" type="presOf" srcId="{4D62B0D2-2139-4739-95B6-9452E9B8379A}" destId="{8F5898DF-FD50-41F7-B002-E923897E9BBB}" srcOrd="1" destOrd="0" presId="urn:microsoft.com/office/officeart/2005/8/layout/vList4#1"/>
    <dgm:cxn modelId="{0269C97C-5030-436A-867F-62BBD9C25986}" type="presOf" srcId="{568C5116-86AE-4734-BFEF-7C84E8DAF641}" destId="{44C0D0B0-37B6-4DAD-AA6B-06079EC379A0}" srcOrd="0" destOrd="2" presId="urn:microsoft.com/office/officeart/2005/8/layout/vList4#1"/>
    <dgm:cxn modelId="{11967D51-4E55-44D5-8803-9E09AD89DECF}" type="presOf" srcId="{C2BF12C7-FB8E-48C1-923C-EF75766DF0FC}" destId="{44C0D0B0-37B6-4DAD-AA6B-06079EC379A0}" srcOrd="0" destOrd="0" presId="urn:microsoft.com/office/officeart/2005/8/layout/vList4#1"/>
    <dgm:cxn modelId="{D90A44B0-712B-4FAD-8597-034FD32CBA3D}" type="presOf" srcId="{807DC93F-0BBB-491F-BA8E-E25273E2B698}" destId="{0E29A78E-5D53-4B19-83B8-08DBB11547C6}" srcOrd="0" destOrd="0" presId="urn:microsoft.com/office/officeart/2005/8/layout/vList4#1"/>
    <dgm:cxn modelId="{D6DCF8BF-AE07-4FF8-BCD4-28B9F9EB1DD1}" type="presParOf" srcId="{0E981B9E-04B9-4A59-A418-22C6C43D1325}" destId="{D422B56D-7997-405C-BFDF-AF6AD291D8B5}" srcOrd="0" destOrd="0" presId="urn:microsoft.com/office/officeart/2005/8/layout/vList4#1"/>
    <dgm:cxn modelId="{A5DB430F-7270-4B59-94DA-C0AEA3AC4528}" type="presParOf" srcId="{D422B56D-7997-405C-BFDF-AF6AD291D8B5}" destId="{7DDFDF56-7D5C-406B-9023-29B5821A18E4}" srcOrd="0" destOrd="0" presId="urn:microsoft.com/office/officeart/2005/8/layout/vList4#1"/>
    <dgm:cxn modelId="{4CA2E3B0-D2FD-4D89-B6D9-525CC7B29E26}" type="presParOf" srcId="{D422B56D-7997-405C-BFDF-AF6AD291D8B5}" destId="{C83ABBE0-3424-4547-BDDC-FB7285D17A9B}" srcOrd="1" destOrd="0" presId="urn:microsoft.com/office/officeart/2005/8/layout/vList4#1"/>
    <dgm:cxn modelId="{524674CC-EFC3-47DA-B903-C06E48430EAD}" type="presParOf" srcId="{D422B56D-7997-405C-BFDF-AF6AD291D8B5}" destId="{59CD9CDF-C151-4F32-BA4D-D460802AA3D6}" srcOrd="2" destOrd="0" presId="urn:microsoft.com/office/officeart/2005/8/layout/vList4#1"/>
    <dgm:cxn modelId="{DD32FE7B-A2F7-4805-A5EC-31EAE3638688}" type="presParOf" srcId="{0E981B9E-04B9-4A59-A418-22C6C43D1325}" destId="{CDB3D318-CA0E-4852-8E4D-437530E06DEA}" srcOrd="1" destOrd="0" presId="urn:microsoft.com/office/officeart/2005/8/layout/vList4#1"/>
    <dgm:cxn modelId="{47BCB7B7-5DBD-4E2A-85C4-03CD7B942C48}" type="presParOf" srcId="{0E981B9E-04B9-4A59-A418-22C6C43D1325}" destId="{C2D2D7CF-172B-4E66-9136-5AD57C32B3E3}" srcOrd="2" destOrd="0" presId="urn:microsoft.com/office/officeart/2005/8/layout/vList4#1"/>
    <dgm:cxn modelId="{BF390EBC-12EA-4726-A97D-8B81E51450B8}" type="presParOf" srcId="{C2D2D7CF-172B-4E66-9136-5AD57C32B3E3}" destId="{44C0D0B0-37B6-4DAD-AA6B-06079EC379A0}" srcOrd="0" destOrd="0" presId="urn:microsoft.com/office/officeart/2005/8/layout/vList4#1"/>
    <dgm:cxn modelId="{BAC05A51-74EB-46E3-98E9-B53A2B681516}" type="presParOf" srcId="{C2D2D7CF-172B-4E66-9136-5AD57C32B3E3}" destId="{1AEEF4EE-8B29-471E-B3CF-C494F386B1C5}" srcOrd="1" destOrd="0" presId="urn:microsoft.com/office/officeart/2005/8/layout/vList4#1"/>
    <dgm:cxn modelId="{C5255B84-3443-4A61-A424-F226489E79FB}" type="presParOf" srcId="{C2D2D7CF-172B-4E66-9136-5AD57C32B3E3}" destId="{CC7D99B5-0E06-4196-B09A-B69EC6880CA0}" srcOrd="2" destOrd="0" presId="urn:microsoft.com/office/officeart/2005/8/layout/vList4#1"/>
    <dgm:cxn modelId="{45B77942-F100-45E6-9982-DB9BC0617626}" type="presParOf" srcId="{0E981B9E-04B9-4A59-A418-22C6C43D1325}" destId="{09AD369A-5B06-4F7B-A0D0-E70CA651B68E}" srcOrd="3" destOrd="0" presId="urn:microsoft.com/office/officeart/2005/8/layout/vList4#1"/>
    <dgm:cxn modelId="{7C51A524-4EDB-43C4-83FF-6ECB28A2BA5D}" type="presParOf" srcId="{0E981B9E-04B9-4A59-A418-22C6C43D1325}" destId="{5605960F-3854-43F6-A6B7-C2EF26C55015}" srcOrd="4" destOrd="0" presId="urn:microsoft.com/office/officeart/2005/8/layout/vList4#1"/>
    <dgm:cxn modelId="{65CE89AC-B787-4DBB-9D41-F52559CAA25E}" type="presParOf" srcId="{5605960F-3854-43F6-A6B7-C2EF26C55015}" destId="{0E29A78E-5D53-4B19-83B8-08DBB11547C6}" srcOrd="0" destOrd="0" presId="urn:microsoft.com/office/officeart/2005/8/layout/vList4#1"/>
    <dgm:cxn modelId="{F4AECD7C-7483-46BB-9DBE-075CA1228B7D}" type="presParOf" srcId="{5605960F-3854-43F6-A6B7-C2EF26C55015}" destId="{599124BF-AD5E-4672-8E32-8FA5E73D8F6B}" srcOrd="1" destOrd="0" presId="urn:microsoft.com/office/officeart/2005/8/layout/vList4#1"/>
    <dgm:cxn modelId="{423B419C-4742-4E8F-B8AB-A03D5F5F66C5}" type="presParOf" srcId="{5605960F-3854-43F6-A6B7-C2EF26C55015}" destId="{1A24CA42-6C9E-4A14-9510-1257B94DD456}" srcOrd="2" destOrd="0" presId="urn:microsoft.com/office/officeart/2005/8/layout/vList4#1"/>
    <dgm:cxn modelId="{543C152A-0FC2-4016-996C-B56CFBB30FED}" type="presParOf" srcId="{0E981B9E-04B9-4A59-A418-22C6C43D1325}" destId="{20466972-30BC-49CB-B4F7-5176D76BB65F}" srcOrd="5" destOrd="0" presId="urn:microsoft.com/office/officeart/2005/8/layout/vList4#1"/>
    <dgm:cxn modelId="{61EA964B-43C8-436B-AACF-FA96C23770D2}" type="presParOf" srcId="{0E981B9E-04B9-4A59-A418-22C6C43D1325}" destId="{36808617-A39E-4E59-9B9A-4C0130BC61D1}" srcOrd="6" destOrd="0" presId="urn:microsoft.com/office/officeart/2005/8/layout/vList4#1"/>
    <dgm:cxn modelId="{30D30A06-B5F4-48C9-A94F-818334BFED7F}" type="presParOf" srcId="{36808617-A39E-4E59-9B9A-4C0130BC61D1}" destId="{CF0C4466-554A-4427-BCC2-A14636C0808B}" srcOrd="0" destOrd="0" presId="urn:microsoft.com/office/officeart/2005/8/layout/vList4#1"/>
    <dgm:cxn modelId="{0E39038D-0903-4FCC-B270-821511D5EEE4}" type="presParOf" srcId="{36808617-A39E-4E59-9B9A-4C0130BC61D1}" destId="{1D4314AC-9BE0-473B-BDA3-01F3C72E1BAF}" srcOrd="1" destOrd="0" presId="urn:microsoft.com/office/officeart/2005/8/layout/vList4#1"/>
    <dgm:cxn modelId="{4CB20CD5-4114-4C5A-BCB4-9F34DC3BE84C}" type="presParOf" srcId="{36808617-A39E-4E59-9B9A-4C0130BC61D1}" destId="{8F5898DF-FD50-41F7-B002-E923897E9BBB}" srcOrd="2" destOrd="0" presId="urn:microsoft.com/office/officeart/2005/8/layout/vList4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FF7D05-932F-4D8C-A13B-E39EC74FFF6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ACDC6EC-04EB-4B9E-83C1-E6A2969D5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8227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99444BA-50FC-4455-8CFA-752BE75C20B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0A1996-993B-4DAD-B967-ACAC29BB7AAE}" type="slidenum">
              <a:rPr lang="ru-RU" smtClean="0">
                <a:cs typeface="Arial" charset="0"/>
              </a:rPr>
              <a:pPr/>
              <a:t>4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FB3832F-851D-4524-9F70-3B1B655C227B}" type="slidenum">
              <a:rPr lang="ru-RU" smtClean="0">
                <a:cs typeface="Arial" charset="0"/>
              </a:rPr>
              <a:pPr/>
              <a:t>7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1A7F9-1BBC-406D-B8D7-753A38D04F4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9315F-BE89-4A68-80CD-8B10D6E1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5FCBF-7700-41E1-ABEC-F88A3EDA115B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ACD4-85B3-4913-A246-52F593F34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27D1-5B73-4BD3-96E5-9B015CB07CA9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8E29B-BFBC-47B7-85A8-DB1CA44CD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F6351-53E3-4661-A398-CA5A74197965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E4F0-E185-4325-A87C-1C5D4B9953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AA1ED-7B89-4D99-BC42-6FBAED345D8E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6222-9E6F-4775-9940-BA55AE76A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3975-A2FF-4696-A41B-961444A9B36D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537E-E228-4748-B349-EA39C3448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A9CC-A1C6-41A1-AEFF-8FC97971C91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421-E56E-40CA-AE01-AB88EDABB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203F-78B3-4B61-88D8-21A9376EADF4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34FF3-2089-4B14-A556-F720983F5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CA532-EF95-4252-89C4-48459094406B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A1643-83A5-4032-9850-C590C526B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F692B-0541-49A4-B3A2-5C16F1A897EC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D6B2-0CC9-408B-83E3-F232332A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9814-B96D-41CD-AB58-3B7DE0EAB3CE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3BC71-2DD4-43F9-9F22-FB92202E4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6D4EA"/>
            </a:gs>
            <a:gs pos="4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6"/>
            <a:ext cx="85439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42FDB1-7300-41F0-B9C7-F0367B9DC1D2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10F924D-935E-4151-ACAC-F2807C5D5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80;&#1076;&#1077;&#1086;\&#1082;&#1091;&#1073;.mp4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mailto:lirusanov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76" y="928670"/>
            <a:ext cx="7545639" cy="7683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ресурсный центр по направлению </a:t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системы ранней помощи»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09428" y="5926138"/>
            <a:ext cx="5200650" cy="812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Ярославль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64094" y="2571745"/>
            <a:ext cx="8300203" cy="1470025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развитии системы ранней помощи в Ярославской области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3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06" y="357167"/>
            <a:ext cx="99651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6"/>
          <p:cNvPicPr>
            <a:picLocks noChangeAspect="1"/>
          </p:cNvPicPr>
          <p:nvPr/>
        </p:nvPicPr>
        <p:blipFill>
          <a:blip r:embed="rId4" cstate="print"/>
          <a:srcRect l="24500" t="69247"/>
          <a:stretch>
            <a:fillRect/>
          </a:stretch>
        </p:blipFill>
        <p:spPr bwMode="auto">
          <a:xfrm>
            <a:off x="6687840" y="5694364"/>
            <a:ext cx="321816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5" name="Группа 18"/>
          <p:cNvGrpSpPr>
            <a:grpSpLocks/>
          </p:cNvGrpSpPr>
          <p:nvPr/>
        </p:nvGrpSpPr>
        <p:grpSpPr bwMode="auto">
          <a:xfrm>
            <a:off x="114797" y="0"/>
            <a:ext cx="233461" cy="6858000"/>
            <a:chOff x="1631504" y="0"/>
            <a:chExt cx="28803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Прямоугольник 10"/>
          <p:cNvSpPr/>
          <p:nvPr/>
        </p:nvSpPr>
        <p:spPr>
          <a:xfrm>
            <a:off x="2738422" y="214290"/>
            <a:ext cx="5561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ГОУ ЯО «Центр помощи детям»</a:t>
            </a:r>
            <a:endParaRPr lang="ru-RU" b="1" dirty="0"/>
          </a:p>
        </p:txBody>
      </p:sp>
      <p:pic>
        <p:nvPicPr>
          <p:cNvPr id="13" name="Picture 3" descr="D:\!Ресурсный центр по ранней помощи_Русанова\Фильм_Ранняя помощь\Эмблема РП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24900" y="35716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381794" y="142875"/>
            <a:ext cx="9142413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Конференции, семинары, круглые столы,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мастер-классы, панельные дискуссии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9119" y="1052513"/>
            <a:ext cx="9433057" cy="1155700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indent="271463" algn="just" eaLnBrk="0" hangingPunct="0">
              <a:buFont typeface="+mj-lt"/>
              <a:buAutoNum type="arabicPeriod"/>
              <a:tabLst>
                <a:tab pos="361950" algn="l"/>
              </a:tabLst>
              <a:defRPr/>
            </a:pP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</a:t>
            </a:r>
            <a:r>
              <a:rPr lang="ru-RU" sz="14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«Развитие системы ранней помощи в Ярославской области»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(19 апреля 2019 г.) </a:t>
            </a:r>
            <a:endParaRPr lang="ru-RU" sz="14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271463" algn="just" eaLnBrk="0" hangingPunct="0">
              <a:buFont typeface="+mj-lt"/>
              <a:buAutoNum type="arabicPeriod"/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«Концептуальные и методологические основы оказания психолого-педагогической помощи детям и их семьям»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(02 октября 2019 г.).</a:t>
            </a:r>
            <a:r>
              <a:rPr lang="ru-RU" sz="14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271463" algn="just" eaLnBrk="0" hangingPunct="0">
              <a:buFont typeface="+mj-lt"/>
              <a:buAutoNum type="arabicPeriod"/>
              <a:tabLst>
                <a:tab pos="361950" algn="l"/>
              </a:tabLs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«Ранняя помощь детям с ОВЗ: диагностика, причины аномалий, нормативы развития»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(совместно с ГАУ ДПО ЯО ИРО,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25-26 октября 2019 г.).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935" y="2274888"/>
            <a:ext cx="2306240" cy="13700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44" y="4714884"/>
            <a:ext cx="2909888" cy="17446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1020" y="4005263"/>
            <a:ext cx="2675996" cy="27225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68" y="4643446"/>
            <a:ext cx="2693194" cy="19446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9118" y="2127251"/>
            <a:ext cx="7126817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1463" algn="just" eaLnBrk="0" hangingPunct="0">
              <a:buFont typeface="+mj-lt"/>
              <a:buAutoNum type="arabicPeriod" startAt="4"/>
              <a:tabLst>
                <a:tab pos="361950" algn="l"/>
              </a:tabLs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Интерактивно-просветительское мероприятие для родителей в рамках II Областного родительского форума: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«Счастливое детство возможно для каждого»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(12 ноября 2019 г.).</a:t>
            </a:r>
          </a:p>
          <a:p>
            <a:pPr indent="271463" eaLnBrk="0" hangingPunct="0">
              <a:buFont typeface="+mj-lt"/>
              <a:buAutoNum type="arabicPeriod" startAt="4"/>
              <a:tabLst>
                <a:tab pos="361950" algn="l"/>
              </a:tabLs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Межрегиональный экспертный круглый стол по вопросам диагностики детей с ОВЗ на ПМПК в рамках Межрегиональной научно-практической конференции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«Непрерывное повышение профессионального мастерства педагогов: точки роста качества образования в регионе»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(совместно с ГАУ ДПО ЯО ИРО, 11 декабря 2019 г.).</a:t>
            </a:r>
          </a:p>
          <a:p>
            <a:pPr indent="271463" eaLnBrk="0" hangingPunct="0">
              <a:buFont typeface="+mj-lt"/>
              <a:buAutoNum type="arabicPeriod" startAt="4"/>
              <a:tabLst>
                <a:tab pos="361950" algn="l"/>
              </a:tabLst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Панельная дискуссия на тему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«Ранняя помощь детям с ОВЗ и инвалидностью: проблемы, задачи»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которая проходила в рамках Межрегиональной научно-практической конференции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«Непрерывное повышение профессионального мастерства педагогов: точки роста качества образования в регионе»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(совместно с ГАУ ДПО ЯО ИРО, 11 декабря 2019 г.).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52306" y="142875"/>
            <a:ext cx="9144132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Учебно-методические и справочные пособия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09563" y="4357688"/>
            <a:ext cx="2553891" cy="63341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(Л.С. Русанова, Г.О. Рощина,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Е.Н. Шипкова)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0844" y="2714625"/>
            <a:ext cx="2012156" cy="28844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553891" y="5786438"/>
            <a:ext cx="2928805" cy="63341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Справочное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(Л.С. Русанова, О.Ю. Игнатова,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Е.Н. Шипкова)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53000" y="4286251"/>
            <a:ext cx="2553891" cy="633413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(Л.С. Русанова, Н.С. Баранцова,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Г.О. Рощина)</a:t>
            </a:r>
            <a:endParaRPr lang="ru-RU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6892" y="2714625"/>
            <a:ext cx="2087827" cy="292893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6781139" y="5786438"/>
            <a:ext cx="3357033" cy="63341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(Л.С. Русанова, Ю.Б. </a:t>
            </a:r>
            <a:r>
              <a:rPr lang="ru-RU" sz="12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Головицина</a:t>
            </a: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О.А. Леонова)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5173" y="1214439"/>
            <a:ext cx="2113623" cy="30003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9126" y="1214438"/>
            <a:ext cx="2089547" cy="29718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52306" y="142875"/>
            <a:ext cx="9144132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Учебно-методические пособия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4344" y="4724401"/>
            <a:ext cx="2553891" cy="633413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Учебно-методическое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(Л.С. Русанова, Г.О. Рощина,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Е.Н. </a:t>
            </a:r>
            <a:r>
              <a:rPr lang="ru-RU" sz="12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Шипкова</a:t>
            </a: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14750" y="5357813"/>
            <a:ext cx="2553891" cy="817562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(Е.Н. </a:t>
            </a:r>
            <a:r>
              <a:rPr lang="ru-RU" sz="12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Шипкова</a:t>
            </a: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, Л.С. </a:t>
            </a:r>
            <a:r>
              <a:rPr lang="ru-RU" sz="12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, О.Ю. Игнатова, Н.С. </a:t>
            </a:r>
            <a:r>
              <a:rPr lang="ru-RU" sz="12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Баранцова</a:t>
            </a: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, Ю.Е. </a:t>
            </a:r>
            <a:r>
              <a:rPr lang="ru-RU" sz="1200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Бугрецова</a:t>
            </a: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810375" y="4767264"/>
            <a:ext cx="3357033" cy="447675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algn="ctr" eaLnBrk="0" hangingPunct="0">
              <a:defRPr/>
            </a:pPr>
            <a:r>
              <a:rPr lang="ru-RU" sz="12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пособие </a:t>
            </a:r>
          </a:p>
          <a:p>
            <a:pPr algn="ctr" eaLnBrk="0" hangingPunct="0">
              <a:defRPr/>
            </a:pPr>
            <a:r>
              <a:rPr lang="ru-RU" sz="12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(Л.С. Русанова, Г.О. Рощина)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500189"/>
            <a:ext cx="2321719" cy="30003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7329" y="1571626"/>
            <a:ext cx="2321719" cy="30003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2142" y="1928813"/>
            <a:ext cx="2349235" cy="308610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0407" y="1285875"/>
            <a:ext cx="3479139" cy="2000250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4281" y="3786189"/>
            <a:ext cx="1962283" cy="2643187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1" y="3571875"/>
            <a:ext cx="3422385" cy="2147888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735" y="1285876"/>
            <a:ext cx="2244328" cy="3128963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6079" y="3429001"/>
            <a:ext cx="2461021" cy="3286125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464344" y="142875"/>
            <a:ext cx="5030391" cy="9286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Индивидуальная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карта развития и сопровождения ребенка раннего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возраста и его семьи </a:t>
            </a: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52110" y="214314"/>
            <a:ext cx="2244328" cy="29289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773907" y="285750"/>
            <a:ext cx="6036469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endPara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Комплексная программа сопровождения детей раннего возраста и их родителей </a:t>
            </a:r>
          </a:p>
          <a:p>
            <a:pPr algn="ctr" eaLnBrk="0" hangingPunct="0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«МАЛЕНЬКИЕ ЛАДОШКИ»</a:t>
            </a:r>
          </a:p>
          <a:p>
            <a:pPr algn="ctr" eaLnBrk="0" hangingPunct="0">
              <a:defRPr/>
            </a:pP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907" y="1857376"/>
            <a:ext cx="2032794" cy="2786063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9986" y="3857626"/>
            <a:ext cx="2012156" cy="2595563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0391" y="3786188"/>
            <a:ext cx="4375150" cy="2571750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5188" y="1714501"/>
            <a:ext cx="3250406" cy="1890713"/>
          </a:xfrm>
          <a:prstGeom prst="rect">
            <a:avLst/>
          </a:prstGeom>
          <a:ln w="1905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2111" y="285751"/>
            <a:ext cx="2211652" cy="29067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52306" y="142875"/>
            <a:ext cx="9144132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Авторские развивающие пособия для детей</a:t>
            </a:r>
          </a:p>
        </p:txBody>
      </p:sp>
      <p:pic>
        <p:nvPicPr>
          <p:cNvPr id="13" name="куб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6516" y="1428751"/>
            <a:ext cx="2786063" cy="177006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19125" y="3571876"/>
            <a:ext cx="2940844" cy="13573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БЭБИ-КУБ «МИШКИНЫ ИСТОРИИ»</a:t>
            </a:r>
          </a:p>
        </p:txBody>
      </p:sp>
      <p:pic>
        <p:nvPicPr>
          <p:cNvPr id="25606" name="Picture 2" descr="C:\Users\Oksana\Downloads\превью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78221" y="3571876"/>
            <a:ext cx="115914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C:\Users\User\Desktop\кубики\DSC039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2141" y="2030414"/>
            <a:ext cx="2786063" cy="17557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714750" y="4071938"/>
            <a:ext cx="2940844" cy="1357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КУБИКИ-ПОМОЩНИКИ</a:t>
            </a:r>
          </a:p>
        </p:txBody>
      </p:sp>
      <p:pic>
        <p:nvPicPr>
          <p:cNvPr id="25609" name="Рисунок 21" descr="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59079" y="4857750"/>
            <a:ext cx="54001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20190302_16010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87766" y="2571750"/>
            <a:ext cx="2786063" cy="1785938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810375" y="4643438"/>
            <a:ext cx="2940844" cy="13573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ПЛОСКОСТНЫЕ АЛЬБОМЫ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032724">
            <a:off x="9027518" y="5389100"/>
            <a:ext cx="523875" cy="4867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52306" y="142875"/>
            <a:ext cx="9144132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Тематические сообщества в социальных сетях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«Ранняя помощь в Ярославской области»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15641" y="1214439"/>
            <a:ext cx="2476500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ВКонтакте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036469" y="1214439"/>
            <a:ext cx="2244329" cy="7143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Инстаграм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8" y="2143116"/>
            <a:ext cx="2940844" cy="3071813"/>
          </a:xfrm>
          <a:prstGeom prst="rect">
            <a:avLst/>
          </a:prstGeom>
          <a:ln w="1905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41735" y="5357814"/>
            <a:ext cx="9054703" cy="13112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Материалы о развитии, обучении и воспитании детей раннего возраста</a:t>
            </a: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видеофрагменты обучающих и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коррекционно-развивающих занятий</a:t>
            </a:r>
          </a:p>
          <a:p>
            <a:pPr eaLnBrk="0" hangingPunct="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информация о предстоящих мероприятиях по развитию системы ранней помощи в Ярославской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472" y="2068193"/>
            <a:ext cx="3071834" cy="3146757"/>
          </a:xfrm>
          <a:prstGeom prst="rect">
            <a:avLst/>
          </a:prstGeom>
          <a:ln w="19050" cap="sq">
            <a:solidFill>
              <a:srgbClr val="FF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4729" y="1785926"/>
            <a:ext cx="9204325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4813" indent="-1948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межведомственного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взаимодействия.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4813" indent="-1948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Профессиональная деятельность специалистов по сопровождению ребенка раннего возраста и его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семьи.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4813" indent="-1948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Повышение профессиональных компетенций специалистов по ранней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помощи.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94813" indent="-194813" algn="just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Информационно-методическая поддержка родителей и педагогов.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4729" y="201613"/>
            <a:ext cx="9204325" cy="7667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Развитие системы ранней помощи</a:t>
            </a:r>
          </a:p>
        </p:txBody>
      </p:sp>
      <p:cxnSp>
        <p:nvCxnSpPr>
          <p:cNvPr id="6" name="Прямая со стрелкой 5"/>
          <p:cNvCxnSpPr>
            <a:stCxn id="4" idx="2"/>
            <a:endCxn id="3" idx="0"/>
          </p:cNvCxnSpPr>
          <p:nvPr/>
        </p:nvCxnSpPr>
        <p:spPr>
          <a:xfrm rot="5400000">
            <a:off x="4778117" y="1377150"/>
            <a:ext cx="817551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  <a:endCxn id="8" idx="0"/>
          </p:cNvCxnSpPr>
          <p:nvPr/>
        </p:nvCxnSpPr>
        <p:spPr>
          <a:xfrm rot="5400000">
            <a:off x="4651107" y="4393413"/>
            <a:ext cx="1071571" cy="158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584729" y="4929199"/>
            <a:ext cx="9204325" cy="150019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Комплексное психолого-педагогическое сопровождение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ребенка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раннего возраста с учетом его индивидуальных психофизических особенностей, темпа созревания и здоровья, минимизация нарушений в детском развитии, повышение качества жизни ребенка и его семьи</a:t>
            </a: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96308" y="4763"/>
            <a:ext cx="235612" cy="6858000"/>
            <a:chOff x="107504" y="0"/>
            <a:chExt cx="288032" cy="6858000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07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52572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395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696516" y="1428750"/>
            <a:ext cx="8899921" cy="1208088"/>
          </a:xfrm>
          <a:prstGeom prst="rect">
            <a:avLst/>
          </a:prstGeom>
        </p:spPr>
        <p:txBody>
          <a:bodyPr lIns="77925" tIns="38963" rIns="77925" bIns="38963"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779252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9985" y="3000376"/>
            <a:ext cx="6643555" cy="2663825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ресурсный центр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«Развитие системы ранней помощи»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 ЯО «Центр помощи детям»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8(4852) 72-20-05, 32-14-45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почта: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cpd.yaroslavl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@mail.ru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cpd.yaroslavl.ru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7" name="Рисунок 11"/>
          <p:cNvPicPr>
            <a:picLocks noChangeAspect="1"/>
          </p:cNvPicPr>
          <p:nvPr/>
        </p:nvPicPr>
        <p:blipFill>
          <a:blip r:embed="rId3"/>
          <a:srcRect l="24500" t="69247"/>
          <a:stretch>
            <a:fillRect/>
          </a:stretch>
        </p:blipFill>
        <p:spPr bwMode="auto">
          <a:xfrm>
            <a:off x="6230806" y="5743576"/>
            <a:ext cx="3694113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897" y="1"/>
            <a:ext cx="6407944" cy="981075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798414" y="981075"/>
            <a:ext cx="8893472" cy="5876925"/>
          </a:xfrm>
        </p:spPr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 раннее выявление и диагностика особых образовательных потребностей ребенка и его семьи;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сокращение разрыва между временем определения первичного нарушения в развитии ребенка и началом целенаправленной психолого-медико-педагогической помощи;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снижение временных границ начала образовательного и коррекционно-развивающего процесса;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построение индивидуальных комплексных программ сопровождения на основе выявления потенциала развития ребенка;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обязательное включение родителей (законных представителей) в коррекционно-развивающий процесс на основе выявления специальных потребностей и возможностей семьи.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6" name="Группа 6"/>
          <p:cNvGrpSpPr>
            <a:grpSpLocks/>
          </p:cNvGrpSpPr>
          <p:nvPr/>
        </p:nvGrpSpPr>
        <p:grpSpPr bwMode="auto">
          <a:xfrm>
            <a:off x="114797" y="0"/>
            <a:ext cx="233461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747" y="-214338"/>
            <a:ext cx="8543925" cy="1325563"/>
          </a:xfrm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РАННЯЯ ПОМОЩЬ:</a:t>
            </a:r>
            <a:endParaRPr lang="ru-RU" sz="4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738158" y="1071546"/>
            <a:ext cx="8658722" cy="4351338"/>
          </a:xfrm>
        </p:spPr>
        <p:txBody>
          <a:bodyPr/>
          <a:lstStyle/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комплекс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медицинских, социальных и психолого-педагогических услуг, оказываемых на межведомственной основе детям от рождения до трех лет и их семьям,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раннее выявление детей целевой группы, содействие их оптимальному развитию, формированию физического и психического здоровья, включению в среду сверстников и интеграции в общество, а также на сопровождение и поддержку их семей и повышение компетентности родителей (законных представителей)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sz="2400" b="1" dirty="0" smtClean="0"/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/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sz="2000" b="1" dirty="0" smtClean="0"/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sz="1800" b="1" dirty="0" smtClean="0"/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ru-RU" sz="1800" b="1" dirty="0" smtClean="0"/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 smtClean="0"/>
              <a:t>Письмо Министерства образования и науки Российской Федерации</a:t>
            </a:r>
          </a:p>
          <a:p>
            <a:pPr mar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800" b="1" dirty="0" smtClean="0"/>
              <a:t> от 13 января 2016 года № ВК-15/07 «О направлении методических рекомендаций»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00" name="Группа 6"/>
          <p:cNvGrpSpPr>
            <a:grpSpLocks/>
          </p:cNvGrpSpPr>
          <p:nvPr/>
        </p:nvGrpSpPr>
        <p:grpSpPr bwMode="auto">
          <a:xfrm>
            <a:off x="114797" y="0"/>
            <a:ext cx="233461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6315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Рисунок 11"/>
          <p:cNvPicPr>
            <a:picLocks noChangeAspect="1"/>
          </p:cNvPicPr>
          <p:nvPr/>
        </p:nvPicPr>
        <p:blipFill>
          <a:blip r:embed="rId2"/>
          <a:srcRect l="24500" t="69247"/>
          <a:stretch>
            <a:fillRect/>
          </a:stretch>
        </p:blipFill>
        <p:spPr bwMode="auto">
          <a:xfrm>
            <a:off x="738158" y="5143512"/>
            <a:ext cx="8715436" cy="78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541735" y="3500439"/>
            <a:ext cx="8977313" cy="142875"/>
          </a:xfrm>
          <a:prstGeom prst="rect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/>
          <p:cNvSpPr/>
          <p:nvPr/>
        </p:nvSpPr>
        <p:spPr>
          <a:xfrm>
            <a:off x="741231" y="115888"/>
            <a:ext cx="8580040" cy="7921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Модель организации межведомственного взаимодействия в Ярославской области</a:t>
            </a:r>
          </a:p>
        </p:txBody>
      </p:sp>
      <p:sp>
        <p:nvSpPr>
          <p:cNvPr id="3" name="Овал 2"/>
          <p:cNvSpPr/>
          <p:nvPr/>
        </p:nvSpPr>
        <p:spPr>
          <a:xfrm>
            <a:off x="3327786" y="1928802"/>
            <a:ext cx="3026039" cy="1627758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0" cmpd="thinThick"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ресурсный центр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ГОУ ЯО 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помощи детям»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4312" y="1052736"/>
            <a:ext cx="3018256" cy="66175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 здравоохранения и фармации ЯО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24306" y="1071546"/>
            <a:ext cx="1950000" cy="64800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 образования ЯО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46041" y="1071546"/>
            <a:ext cx="3163752" cy="661752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Департамент труда и социальной поддержки ЯО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32997" y="1928802"/>
            <a:ext cx="2847000" cy="50671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ГАУ ДПО ЯО</a:t>
            </a:r>
          </a:p>
          <a:p>
            <a:pPr algn="ctr" eaLnBrk="0" hangingPunct="0">
              <a:defRPr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«Институт развития образования»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64313" y="2160418"/>
            <a:ext cx="2499401" cy="105426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ППМС-центры: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grpSp>
        <p:nvGrpSpPr>
          <p:cNvPr id="6" name="Группа 61"/>
          <p:cNvGrpSpPr>
            <a:grpSpLocks/>
          </p:cNvGrpSpPr>
          <p:nvPr/>
        </p:nvGrpSpPr>
        <p:grpSpPr bwMode="auto">
          <a:xfrm>
            <a:off x="744671" y="3786189"/>
            <a:ext cx="2283883" cy="2376487"/>
            <a:chOff x="448631" y="4401168"/>
            <a:chExt cx="2107145" cy="2376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448631" y="4401168"/>
              <a:ext cx="2107145" cy="539639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Образовательные организации: 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48631" y="4940807"/>
              <a:ext cx="2107145" cy="18125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Aft>
                  <a:spcPts val="60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Консультационные пункты ДОУ –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170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Aft>
                  <a:spcPts val="60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Учреждения дополнительного образования – </a:t>
              </a: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eaLnBrk="0" hangingPunct="0">
                <a:spcAft>
                  <a:spcPts val="60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Образовательные учреждения – </a:t>
              </a:r>
              <a:r>
                <a:rPr lang="ru-RU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48631" y="4953505"/>
              <a:ext cx="913942" cy="9142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448631" y="4401168"/>
              <a:ext cx="2107145" cy="2376000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67671" y="4940807"/>
              <a:ext cx="205161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62"/>
          <p:cNvGrpSpPr>
            <a:grpSpLocks/>
          </p:cNvGrpSpPr>
          <p:nvPr/>
        </p:nvGrpSpPr>
        <p:grpSpPr bwMode="auto">
          <a:xfrm>
            <a:off x="3159258" y="3794126"/>
            <a:ext cx="3707871" cy="2352675"/>
            <a:chOff x="2708176" y="4401168"/>
            <a:chExt cx="3858466" cy="235229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2727861" y="4401168"/>
              <a:ext cx="3838781" cy="539662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Учреждения </a:t>
              </a:r>
            </a:p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социального обслуживания: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727861" y="4940830"/>
              <a:ext cx="3838781" cy="1799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0" hangingPunct="0">
                <a:spcAft>
                  <a:spcPts val="600"/>
                </a:spcAft>
              </a:pPr>
              <a:r>
                <a:rPr lang="ru-RU" sz="1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ГКУ СО ЯО «Центр социальной помощи семье и детям» г. Ярославль</a:t>
              </a:r>
            </a:p>
            <a:p>
              <a:pPr eaLnBrk="0" hangingPunct="0">
                <a:spcAft>
                  <a:spcPts val="600"/>
                </a:spcAft>
              </a:pPr>
              <a:r>
                <a:rPr lang="ru-RU" sz="1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ГКУ СО ЯО Рыбинский реабилитационный центр «Здоровье»  </a:t>
              </a:r>
            </a:p>
            <a:p>
              <a:pPr eaLnBrk="0" hangingPunct="0">
                <a:spcAft>
                  <a:spcPts val="600"/>
                </a:spcAft>
              </a:pPr>
              <a:r>
                <a:rPr lang="ru-RU" sz="1400" b="1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ГКУ СО ЯО Гаврилов-Ямский детский дом-интернат для умственно отсталых детей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708176" y="4401168"/>
              <a:ext cx="3858466" cy="2352292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2735020" y="4939243"/>
              <a:ext cx="3831622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85"/>
          <p:cNvGrpSpPr>
            <a:grpSpLocks/>
          </p:cNvGrpSpPr>
          <p:nvPr/>
        </p:nvGrpSpPr>
        <p:grpSpPr bwMode="auto">
          <a:xfrm>
            <a:off x="6997833" y="3794125"/>
            <a:ext cx="2289042" cy="2374900"/>
            <a:chOff x="6851287" y="3861048"/>
            <a:chExt cx="2113200" cy="2376000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851287" y="3884872"/>
              <a:ext cx="2106849" cy="540000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Учреждения здравоохранения: 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851287" y="4437578"/>
              <a:ext cx="2106849" cy="17994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0" hangingPunct="0">
                <a:spcAft>
                  <a:spcPts val="60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ГБУЗ ЯО  «Областной перинатальный центр» </a:t>
              </a:r>
            </a:p>
            <a:p>
              <a:pPr eaLnBrk="0" hangingPunct="0">
                <a:spcAft>
                  <a:spcPts val="600"/>
                </a:spcAft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ГБУЗ ЯО «Ярославская областная клиническая психиатрическая больница» 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6857638" y="3861048"/>
              <a:ext cx="2106849" cy="2376000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6878277" y="4423283"/>
              <a:ext cx="2079859" cy="14295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64"/>
          <p:cNvGrpSpPr/>
          <p:nvPr/>
        </p:nvGrpSpPr>
        <p:grpSpPr>
          <a:xfrm>
            <a:off x="6578215" y="2571745"/>
            <a:ext cx="3095647" cy="827201"/>
            <a:chOff x="6450397" y="3189460"/>
            <a:chExt cx="2639733" cy="896904"/>
          </a:xfrm>
          <a:effectLst>
            <a:innerShdw blurRad="63500" dist="50800" dir="5400000">
              <a:prstClr val="black">
                <a:alpha val="50000"/>
              </a:prstClr>
            </a:inn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6450398" y="3212976"/>
              <a:ext cx="2639732" cy="360040"/>
            </a:xfrm>
            <a:prstGeom prst="rect">
              <a:avLst/>
            </a:prstGeom>
            <a:ln w="19050"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77925" tIns="38963" rIns="77925" bIns="38963" anchor="ctr"/>
            <a:lstStyle/>
            <a:p>
              <a:pPr algn="ctr" eaLnBrk="0" hangingPunct="0">
                <a:defRPr/>
              </a:pPr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Некоммерческие организации: 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450398" y="3572522"/>
              <a:ext cx="2639732" cy="513842"/>
            </a:xfrm>
            <a:prstGeom prst="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0" hangingPunct="0">
                <a:spcAft>
                  <a:spcPts val="600"/>
                </a:spcAft>
                <a:defRPr/>
              </a:pPr>
              <a:r>
                <a:rPr lang="ru-RU" sz="12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АНО «Лицом к миру»</a:t>
              </a:r>
            </a:p>
            <a:p>
              <a:pPr algn="just" eaLnBrk="0" hangingPunct="0">
                <a:spcAft>
                  <a:spcPts val="600"/>
                </a:spcAft>
                <a:defRPr/>
              </a:pPr>
              <a:r>
                <a:rPr lang="ru-RU" sz="1200" b="1" dirty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АНО «Участие», АНО «Моё будущее»</a:t>
              </a: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450397" y="3189460"/>
              <a:ext cx="2639732" cy="896904"/>
            </a:xfrm>
            <a:prstGeom prst="rect">
              <a:avLst/>
            </a:prstGeom>
            <a:noFill/>
            <a:ln w="57150" cmpd="dbl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8" name="Прямая соединительная линия 57"/>
            <p:cNvCxnSpPr/>
            <p:nvPr/>
          </p:nvCxnSpPr>
          <p:spPr>
            <a:xfrm>
              <a:off x="6450397" y="3572522"/>
              <a:ext cx="2628000" cy="49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Прямоугольник 69"/>
          <p:cNvSpPr/>
          <p:nvPr/>
        </p:nvSpPr>
        <p:spPr>
          <a:xfrm>
            <a:off x="486018" y="6381328"/>
            <a:ext cx="9069494" cy="395840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</a:t>
            </a:r>
          </a:p>
        </p:txBody>
      </p:sp>
      <p:sp>
        <p:nvSpPr>
          <p:cNvPr id="48" name="Двойная стрелка влево/вправо 47"/>
          <p:cNvSpPr/>
          <p:nvPr/>
        </p:nvSpPr>
        <p:spPr>
          <a:xfrm>
            <a:off x="5881688" y="1214439"/>
            <a:ext cx="541735" cy="357187"/>
          </a:xfrm>
          <a:prstGeom prst="leftRightArrow">
            <a:avLst>
              <a:gd name="adj1" fmla="val 58000"/>
              <a:gd name="adj2" fmla="val 30000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Двойная стрелка влево/вправо 46"/>
          <p:cNvSpPr/>
          <p:nvPr/>
        </p:nvSpPr>
        <p:spPr>
          <a:xfrm>
            <a:off x="3482579" y="1214439"/>
            <a:ext cx="541734" cy="357187"/>
          </a:xfrm>
          <a:prstGeom prst="leftRightArrow">
            <a:avLst>
              <a:gd name="adj1" fmla="val 58000"/>
              <a:gd name="adj2" fmla="val 30000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2863454" y="2571750"/>
            <a:ext cx="541734" cy="357188"/>
          </a:xfrm>
          <a:prstGeom prst="leftRightArrow">
            <a:avLst>
              <a:gd name="adj1" fmla="val 58000"/>
              <a:gd name="adj2" fmla="val 30000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Двойная стрелка влево/вправо 50"/>
          <p:cNvSpPr/>
          <p:nvPr/>
        </p:nvSpPr>
        <p:spPr>
          <a:xfrm rot="20912040">
            <a:off x="6144817" y="2132014"/>
            <a:ext cx="696515" cy="357187"/>
          </a:xfrm>
          <a:prstGeom prst="leftRightArrow">
            <a:avLst>
              <a:gd name="adj1" fmla="val 58000"/>
              <a:gd name="adj2" fmla="val 30000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Двойная стрелка влево/вправо 51"/>
          <p:cNvSpPr/>
          <p:nvPr/>
        </p:nvSpPr>
        <p:spPr>
          <a:xfrm rot="753062">
            <a:off x="6060546" y="2908300"/>
            <a:ext cx="531416" cy="255588"/>
          </a:xfrm>
          <a:prstGeom prst="leftRightArrow">
            <a:avLst>
              <a:gd name="adj1" fmla="val 58000"/>
              <a:gd name="adj2" fmla="val 30000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Равнобедренный треугольник 54"/>
          <p:cNvSpPr/>
          <p:nvPr/>
        </p:nvSpPr>
        <p:spPr>
          <a:xfrm flipV="1">
            <a:off x="2215092" y="6072188"/>
            <a:ext cx="773906" cy="285750"/>
          </a:xfrm>
          <a:prstGeom prst="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 flipV="1">
            <a:off x="4536811" y="6072188"/>
            <a:ext cx="773906" cy="285750"/>
          </a:xfrm>
          <a:prstGeom prst="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59" name="Равнобедренный треугольник 58"/>
          <p:cNvSpPr/>
          <p:nvPr/>
        </p:nvSpPr>
        <p:spPr>
          <a:xfrm flipV="1">
            <a:off x="7787217" y="6072188"/>
            <a:ext cx="773906" cy="285750"/>
          </a:xfrm>
          <a:prstGeom prst="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/>
          </a:p>
        </p:txBody>
      </p:sp>
      <p:sp>
        <p:nvSpPr>
          <p:cNvPr id="61" name="Стрелка вниз 60"/>
          <p:cNvSpPr/>
          <p:nvPr/>
        </p:nvSpPr>
        <p:spPr>
          <a:xfrm>
            <a:off x="464344" y="3143250"/>
            <a:ext cx="309563" cy="3214688"/>
          </a:xfrm>
          <a:prstGeom prst="downArrow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9364266" y="3357564"/>
            <a:ext cx="232171" cy="3000375"/>
          </a:xfrm>
          <a:prstGeom prst="downArrow">
            <a:avLst>
              <a:gd name="adj1" fmla="val 55950"/>
              <a:gd name="adj2" fmla="val 50000"/>
            </a:avLst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flipV="1">
            <a:off x="4488657" y="1714500"/>
            <a:ext cx="773906" cy="285750"/>
          </a:xfrm>
          <a:prstGeom prst="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60" name="Равнобедренный треугольник 59"/>
          <p:cNvSpPr/>
          <p:nvPr/>
        </p:nvSpPr>
        <p:spPr>
          <a:xfrm flipV="1">
            <a:off x="4488657" y="3571875"/>
            <a:ext cx="773906" cy="285750"/>
          </a:xfrm>
          <a:prstGeom prst="triangle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31669" y="836613"/>
            <a:ext cx="9144132" cy="763587"/>
          </a:xfrm>
          <a:prstGeom prst="round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185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образовательных учреждений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оказывающих услуги ранней помощи </a:t>
            </a:r>
          </a:p>
          <a:p>
            <a:pPr algn="ctr" eaLnBrk="0" hangingPunct="0"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115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учреждений г. Ярославля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учреждений в районах ЯО</a:t>
            </a:r>
          </a:p>
        </p:txBody>
      </p:sp>
      <p:sp>
        <p:nvSpPr>
          <p:cNvPr id="12" name="Овал 11"/>
          <p:cNvSpPr/>
          <p:nvPr/>
        </p:nvSpPr>
        <p:spPr>
          <a:xfrm>
            <a:off x="295804" y="1671638"/>
            <a:ext cx="784225" cy="7302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170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1" name="Заголовок 1"/>
          <p:cNvSpPr>
            <a:spLocks noGrp="1"/>
          </p:cNvSpPr>
          <p:nvPr>
            <p:ph type="title"/>
          </p:nvPr>
        </p:nvSpPr>
        <p:spPr>
          <a:xfrm>
            <a:off x="1214174" y="1709738"/>
            <a:ext cx="7530968" cy="500062"/>
          </a:xfrm>
        </p:spPr>
        <p:txBody>
          <a:bodyPr/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консультационных пунктов </a:t>
            </a:r>
            <a:br>
              <a:rPr lang="ru-RU" sz="15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муниципальных дошкольных образовательных учреждений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 bwMode="auto">
          <a:xfrm>
            <a:off x="1595967" y="2324101"/>
            <a:ext cx="815525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государственное общеобразовательное учреждение </a:t>
            </a:r>
          </a:p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(ГОУ ЯО «Центр помощи детям» – региональный ресурсный центр)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881452" y="2930526"/>
            <a:ext cx="7190450" cy="631825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eaLnBrk="0" hangingPunct="0"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центров психолого-педагогической, медицинской и социальной помощи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 bwMode="auto">
          <a:xfrm>
            <a:off x="2258088" y="4284663"/>
            <a:ext cx="4335594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центра дополнительного образования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2144581" y="4929188"/>
            <a:ext cx="379042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учреждения здравоохранения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1690556" y="5589588"/>
            <a:ext cx="494268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автономные некоммерческие организации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851298" y="2395538"/>
            <a:ext cx="586448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Овал 27"/>
          <p:cNvSpPr/>
          <p:nvPr/>
        </p:nvSpPr>
        <p:spPr>
          <a:xfrm>
            <a:off x="1267488" y="2935288"/>
            <a:ext cx="586448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9" name="Овал 28"/>
          <p:cNvSpPr/>
          <p:nvPr/>
        </p:nvSpPr>
        <p:spPr>
          <a:xfrm>
            <a:off x="1580489" y="4244975"/>
            <a:ext cx="584729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0" name="Овал 29"/>
          <p:cNvSpPr/>
          <p:nvPr/>
        </p:nvSpPr>
        <p:spPr>
          <a:xfrm>
            <a:off x="1437746" y="4887913"/>
            <a:ext cx="584729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Овал 30"/>
          <p:cNvSpPr/>
          <p:nvPr/>
        </p:nvSpPr>
        <p:spPr>
          <a:xfrm>
            <a:off x="1100667" y="5553075"/>
            <a:ext cx="584729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 bwMode="auto">
          <a:xfrm>
            <a:off x="1260608" y="6235701"/>
            <a:ext cx="5372629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учреждения социального обслуживания населения</a:t>
            </a:r>
          </a:p>
        </p:txBody>
      </p:sp>
      <p:sp>
        <p:nvSpPr>
          <p:cNvPr id="33" name="Овал 32"/>
          <p:cNvSpPr/>
          <p:nvPr/>
        </p:nvSpPr>
        <p:spPr>
          <a:xfrm>
            <a:off x="524537" y="6146800"/>
            <a:ext cx="584729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2548" y="3571876"/>
            <a:ext cx="2244328" cy="29495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Овал 33"/>
          <p:cNvSpPr/>
          <p:nvPr/>
        </p:nvSpPr>
        <p:spPr>
          <a:xfrm>
            <a:off x="1544373" y="3609975"/>
            <a:ext cx="584729" cy="539750"/>
          </a:xfrm>
          <a:prstGeom prst="ellipse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 bwMode="auto">
          <a:xfrm>
            <a:off x="2094706" y="3681413"/>
            <a:ext cx="433559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pPr defTabSz="779252" eaLnBrk="0" hangingPunct="0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образовательные </a:t>
            </a:r>
            <a:r>
              <a:rPr lang="ru-RU" b="1" dirty="0">
                <a:latin typeface="Times New Roman" pitchFamily="18" charset="0"/>
                <a:ea typeface="+mj-ea"/>
                <a:cs typeface="Times New Roman" pitchFamily="18" charset="0"/>
              </a:rPr>
              <a:t>организации </a:t>
            </a: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- школы</a:t>
            </a: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Дуга 2"/>
          <p:cNvSpPr/>
          <p:nvPr/>
        </p:nvSpPr>
        <p:spPr>
          <a:xfrm rot="5400000">
            <a:off x="-1423723" y="3215879"/>
            <a:ext cx="3246437" cy="2507457"/>
          </a:xfrm>
          <a:prstGeom prst="arc">
            <a:avLst>
              <a:gd name="adj1" fmla="val 11321158"/>
              <a:gd name="adj2" fmla="val 21076806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95804" y="61914"/>
            <a:ext cx="9493250" cy="6302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Региональный навигатор системы ранней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помощи 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>
            <a:off x="595048" y="115888"/>
            <a:ext cx="8715904" cy="1214437"/>
          </a:xfrm>
          <a:prstGeom prst="roundRect">
            <a:avLst>
              <a:gd name="adj" fmla="val 1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Главные условия </a:t>
            </a:r>
          </a:p>
          <a:p>
            <a:pPr algn="ctr" eaLnBrk="0" hangingPunct="0"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эффективного функционирования базовых организаций по оказанию ранней помощи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6673" y="1775751"/>
            <a:ext cx="8786874" cy="1071571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Скругленный прямоугольник 4"/>
          <p:cNvSpPr/>
          <p:nvPr/>
        </p:nvSpPr>
        <p:spPr>
          <a:xfrm>
            <a:off x="602133" y="1855654"/>
            <a:ext cx="8674331" cy="10087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15240" rIns="22860" bIns="15240" spcCol="1270" anchor="ctr"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2800" b="1" dirty="0">
                <a:ln w="381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Максимальная территориальная доступность </a:t>
            </a:r>
          </a:p>
          <a:p>
            <a:pPr algn="ctr" eaLnBrk="0" hangingPunct="0">
              <a:defRPr/>
            </a:pPr>
            <a:r>
              <a:rPr lang="ru-RU" sz="2800" b="1" dirty="0">
                <a:ln w="381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психолого-медико-педагогических услуг</a:t>
            </a:r>
          </a:p>
        </p:txBody>
      </p:sp>
      <p:grpSp>
        <p:nvGrpSpPr>
          <p:cNvPr id="3" name="Группа 16"/>
          <p:cNvGrpSpPr/>
          <p:nvPr/>
        </p:nvGrpSpPr>
        <p:grpSpPr>
          <a:xfrm>
            <a:off x="580704" y="3357562"/>
            <a:ext cx="8858311" cy="1571636"/>
            <a:chOff x="-1486021" y="3656448"/>
            <a:chExt cx="2553203" cy="5537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-1465431" y="3656448"/>
              <a:ext cx="2532613" cy="55374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-1486021" y="3687212"/>
              <a:ext cx="2500175" cy="5213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860" tIns="15240" rIns="22860" bIns="15240" spcCol="1270" anchor="ctr">
              <a:sp3d extrusionH="57150">
                <a:bevelT w="38100" h="38100"/>
              </a:sp3d>
            </a:bodyPr>
            <a:lstStyle/>
            <a:p>
              <a:pPr algn="ctr" eaLnBrk="0" hangingPunct="0">
                <a:defRPr/>
              </a:pPr>
              <a:r>
                <a:rPr lang="ru-RU" sz="2800" b="1" dirty="0">
                  <a:ln w="38100" cmpd="sng">
                    <a:solidFill>
                      <a:schemeClr val="accent5">
                        <a:lumMod val="50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Функционирование на основе междисциплинарного взаимодействия специалистов</a:t>
              </a: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662524" y="5301209"/>
            <a:ext cx="8786874" cy="785819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Скругленный прямоугольник 4"/>
          <p:cNvSpPr/>
          <p:nvPr/>
        </p:nvSpPr>
        <p:spPr>
          <a:xfrm>
            <a:off x="637182" y="5373216"/>
            <a:ext cx="8674331" cy="9133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2860" tIns="15240" rIns="22860" bIns="15240" spcCol="1270" anchor="ctr">
            <a:sp3d extrusionH="57150">
              <a:bevelT w="38100" h="38100"/>
            </a:sp3d>
          </a:bodyPr>
          <a:lstStyle/>
          <a:p>
            <a:pPr algn="ctr" eaLnBrk="0" hangingPunct="0">
              <a:defRPr/>
            </a:pPr>
            <a:r>
              <a:rPr lang="ru-RU" sz="2800" b="1" dirty="0">
                <a:ln w="381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Семейно-центрированный характер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Скругленный прямоугольник 11"/>
          <p:cNvSpPr/>
          <p:nvPr/>
        </p:nvSpPr>
        <p:spPr>
          <a:xfrm>
            <a:off x="524537" y="115889"/>
            <a:ext cx="9144132" cy="12414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Профессиональная деятельность 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специалистов ГОУ ЯО «Центр помощи детям»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сопровождению детей раннего возраста и их родителей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523846" y="1484784"/>
          <a:ext cx="9144062" cy="51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52306" y="142875"/>
            <a:ext cx="9144132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Информационно-методический ресурс </a:t>
            </a:r>
          </a:p>
          <a:p>
            <a:pPr algn="ctr" eaLnBrk="0" hangingPunct="0">
              <a:defRPr/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 направлению «Развитие системы ранней помощи»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537" y="1357313"/>
            <a:ext cx="4356232" cy="48577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975" y="1357313"/>
            <a:ext cx="4428463" cy="485775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115226" y="0"/>
            <a:ext cx="233892" cy="6858000"/>
            <a:chOff x="1631504" y="0"/>
            <a:chExt cx="28803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31504" y="0"/>
              <a:ext cx="0" cy="685800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775520" y="1600200"/>
              <a:ext cx="0" cy="52578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919536" y="2781300"/>
              <a:ext cx="0" cy="407670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452306" y="142875"/>
            <a:ext cx="9144132" cy="857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eaLnBrk="0" hangingPunct="0">
              <a:defRPr/>
            </a:pPr>
            <a:r>
              <a:rPr lang="ru-RU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Научно-методическое сопровождение деятельности родителей и специалистов, работающих с детьми раннего возраста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81794" y="1258889"/>
            <a:ext cx="6000354" cy="3741228"/>
          </a:xfrm>
          <a:prstGeom prst="rect">
            <a:avLst/>
          </a:prstGeom>
        </p:spPr>
        <p:txBody>
          <a:bodyPr lIns="77925" tIns="38963" rIns="77925" bIns="38963">
            <a:spAutoFit/>
          </a:bodyPr>
          <a:lstStyle/>
          <a:p>
            <a:pPr marL="389626" indent="-389626" algn="just" eaLnBrk="0" hangingPunct="0">
              <a:spcAft>
                <a:spcPts val="1200"/>
              </a:spcAft>
              <a:buFont typeface="+mj-lt"/>
              <a:buAutoNum type="arabicPeriod"/>
              <a:tabLst>
                <a:tab pos="228635" algn="l"/>
              </a:tabLst>
              <a:defRPr/>
            </a:pP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Модульная программа курсов повышения квалификации «Инклюзивное образование», модуль «Консультативный пункт в ДОУ: ранняя помощь» в объеме 72 часов разработанная совместно с ГАУ ДПО ЯО ИРО (май, 2019 г.</a:t>
            </a:r>
            <a:r>
              <a:rPr lang="en-US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март, 2020 г</a:t>
            </a:r>
            <a:r>
              <a:rPr lang="ru-RU" sz="16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., март, 2021 г.), 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которой прошли обучение более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16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89626" indent="-389626" algn="just" eaLnBrk="0" hangingPunct="0">
              <a:spcAft>
                <a:spcPts val="1200"/>
              </a:spcAft>
              <a:buFont typeface="+mj-lt"/>
              <a:buAutoNum type="arabicPeriod"/>
              <a:tabLst>
                <a:tab pos="228635" algn="l"/>
              </a:tabLst>
              <a:defRPr/>
            </a:pP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Региональное методическое объединение специалистов по оказанию ранней психолого-медико-педагогической помощи детям создано на базе ГАУ ДПО ЯО </a:t>
            </a:r>
            <a:r>
              <a:rPr lang="ru-RU" sz="1600" b="1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ИРО.</a:t>
            </a:r>
            <a:endParaRPr lang="ru-RU" sz="16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89626" indent="-389626" eaLnBrk="0" hangingPunct="0">
              <a:spcAft>
                <a:spcPts val="1200"/>
              </a:spcAft>
              <a:buFont typeface="+mj-lt"/>
              <a:buAutoNum type="arabicPeriod"/>
              <a:tabLst>
                <a:tab pos="228635" algn="l"/>
              </a:tabLst>
              <a:defRPr/>
            </a:pP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Научно-методические, практико-ориентированные и обучающие семинары, мастер-классы, </a:t>
            </a:r>
            <a:r>
              <a:rPr lang="ru-RU" sz="1600" b="1" dirty="0" err="1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онлайн-стажировки</a:t>
            </a:r>
            <a:r>
              <a:rPr lang="ru-RU" sz="16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92219" indent="-292219" algn="just" eaLnBrk="0" hangingPunct="0">
              <a:tabLst>
                <a:tab pos="228635" algn="l"/>
              </a:tabLst>
              <a:defRPr/>
            </a:pPr>
            <a:r>
              <a:rPr lang="ru-RU" sz="1600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0369" y="1412875"/>
            <a:ext cx="3071548" cy="2166938"/>
          </a:xfrm>
          <a:prstGeom prst="rect">
            <a:avLst/>
          </a:prstGeom>
          <a:ln w="57150" cap="sq">
            <a:solidFill>
              <a:srgbClr val="3B0AC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121" y="5064126"/>
            <a:ext cx="2502296" cy="1571625"/>
          </a:xfrm>
          <a:prstGeom prst="rect">
            <a:avLst/>
          </a:prstGeom>
          <a:ln w="57150" cap="sq">
            <a:solidFill>
              <a:srgbClr val="3B0AC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50" y="5064126"/>
            <a:ext cx="2588287" cy="1592263"/>
          </a:xfrm>
          <a:prstGeom prst="rect">
            <a:avLst/>
          </a:prstGeom>
          <a:ln w="57150" cap="sq">
            <a:solidFill>
              <a:srgbClr val="3B0AC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2148" y="4149726"/>
            <a:ext cx="338799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4408</TotalTime>
  <Words>1056</Words>
  <Application>Microsoft Office PowerPoint</Application>
  <PresentationFormat>Лист A4 (210x297 мм)</PresentationFormat>
  <Paragraphs>158</Paragraphs>
  <Slides>18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Региональный ресурсный центр по направлению  «Развитие системы ранней помощи» </vt:lpstr>
      <vt:lpstr>Актуальность:</vt:lpstr>
      <vt:lpstr>РАННЯЯ ПОМОЩЬ:</vt:lpstr>
      <vt:lpstr>Слайд 4</vt:lpstr>
      <vt:lpstr>консультационных пунктов  муниципальных дошкольных образовательных учреждений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Ярославской области ГОУ ЯО «Центр помощи детям»</dc:title>
  <dc:creator>Сергей</dc:creator>
  <cp:lastModifiedBy>rls</cp:lastModifiedBy>
  <cp:revision>250</cp:revision>
  <dcterms:created xsi:type="dcterms:W3CDTF">2019-04-17T00:09:59Z</dcterms:created>
  <dcterms:modified xsi:type="dcterms:W3CDTF">2021-04-01T08:11:30Z</dcterms:modified>
</cp:coreProperties>
</file>